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7" r:id="rId5"/>
    <p:sldId id="258" r:id="rId6"/>
    <p:sldId id="259" r:id="rId7"/>
    <p:sldId id="260" r:id="rId8"/>
    <p:sldId id="261" r:id="rId9"/>
    <p:sldId id="262" r:id="rId10"/>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5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8.png"/><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标题 3073"/>
          <p:cNvSpPr>
            <a:spLocks noGrp="1"/>
          </p:cNvSpPr>
          <p:nvPr>
            <p:ph type="ctrTitle"/>
          </p:nvPr>
        </p:nvSpPr>
        <p:spPr>
          <a:xfrm>
            <a:off x="685800" y="2494280"/>
            <a:ext cx="7772400" cy="1470025"/>
          </a:xfrm>
        </p:spPr>
        <p:txBody>
          <a:bodyPr anchor="ctr" anchorCtr="0"/>
          <a:p>
            <a:pPr defTabSz="914400">
              <a:buNone/>
            </a:pPr>
            <a: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缴存单位网上办理</a:t>
            </a:r>
            <a:b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br>
            <a: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年度调整操作指引</a:t>
            </a:r>
            <a:b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br>
            <a:r>
              <a:rPr lang="zh-CN" sz="4400" b="1">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sym typeface="+mn-ea"/>
              </a:rPr>
              <a:t>（请使用幻灯片放映方式浏览）</a:t>
            </a:r>
            <a:endPar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1"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ox(in)">
                                      <p:cBhvr>
                                        <p:cTn id="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465705"/>
            <a:ext cx="8229600" cy="1522730"/>
          </a:xfrm>
        </p:spPr>
        <p:txBody>
          <a:bodyPr/>
          <a:p>
            <a:r>
              <a:rPr lang="zh-CN" altLang="en-US" b="1">
                <a:solidFill>
                  <a:schemeClr val="tx1"/>
                </a:solidFill>
                <a:effectLst>
                  <a:outerShdw blurRad="38100" dist="19050" dir="2700000" algn="tl" rotWithShape="0">
                    <a:schemeClr val="dk1">
                      <a:alpha val="40000"/>
                    </a:schemeClr>
                  </a:outerShdw>
                </a:effectLst>
              </a:rPr>
              <a:t>第一步：表格填写</a:t>
            </a:r>
            <a:br>
              <a:rPr lang="zh-CN" altLang="en-US" b="1">
                <a:solidFill>
                  <a:schemeClr val="tx1"/>
                </a:solidFill>
                <a:effectLst>
                  <a:outerShdw blurRad="38100" dist="19050" dir="2700000" algn="tl" rotWithShape="0">
                    <a:schemeClr val="dk1">
                      <a:alpha val="40000"/>
                    </a:schemeClr>
                  </a:outerShdw>
                </a:effectLst>
              </a:rPr>
            </a:br>
            <a:br>
              <a:rPr lang="zh-CN" altLang="en-US" b="1">
                <a:solidFill>
                  <a:schemeClr val="tx1"/>
                </a:solidFill>
                <a:effectLst>
                  <a:outerShdw blurRad="38100" dist="19050" dir="2700000" algn="tl" rotWithShape="0">
                    <a:schemeClr val="dk1">
                      <a:alpha val="40000"/>
                    </a:schemeClr>
                  </a:outerShdw>
                </a:effectLst>
              </a:rPr>
            </a:br>
            <a:r>
              <a:rPr lang="zh-CN" altLang="en-US" sz="3600" b="1">
                <a:solidFill>
                  <a:schemeClr val="tx1"/>
                </a:solidFill>
                <a:effectLst>
                  <a:outerShdw blurRad="38100" dist="19050" dir="2700000" algn="tl" rotWithShape="0">
                    <a:schemeClr val="dk1">
                      <a:alpha val="40000"/>
                    </a:schemeClr>
                  </a:outerShdw>
                </a:effectLst>
              </a:rPr>
              <a:t>《住房公积金年度缴存调整批处理文件》</a:t>
            </a:r>
            <a:endParaRPr lang="zh-CN" altLang="en-US" sz="36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12065" y="140335"/>
            <a:ext cx="9168130" cy="6397625"/>
          </a:xfrm>
          <a:prstGeom prst="rect">
            <a:avLst/>
          </a:prstGeom>
        </p:spPr>
      </p:pic>
      <p:sp>
        <p:nvSpPr>
          <p:cNvPr id="6" name="文本框 5"/>
          <p:cNvSpPr txBox="1"/>
          <p:nvPr/>
        </p:nvSpPr>
        <p:spPr>
          <a:xfrm>
            <a:off x="1360805" y="1536700"/>
            <a:ext cx="6422390" cy="3784600"/>
          </a:xfrm>
          <a:prstGeom prst="rect">
            <a:avLst/>
          </a:prstGeom>
          <a:noFill/>
        </p:spPr>
        <p:txBody>
          <a:bodyPr wrap="square" rtlCol="0">
            <a:spAutoFit/>
          </a:bodyPr>
          <a:p>
            <a:r>
              <a:rPr lang="zh-CN" altLang="en-US" sz="4000" b="1">
                <a:solidFill>
                  <a:srgbClr val="FF0000"/>
                </a:solidFill>
              </a:rPr>
              <a:t>注意：</a:t>
            </a:r>
            <a:endParaRPr lang="zh-CN" altLang="en-US" sz="4000" b="1">
              <a:solidFill>
                <a:srgbClr val="FF0000"/>
              </a:solidFill>
            </a:endParaRPr>
          </a:p>
          <a:p>
            <a:r>
              <a:rPr lang="zh-CN" altLang="en-US" sz="4000" b="1">
                <a:solidFill>
                  <a:srgbClr val="FF0000"/>
                </a:solidFill>
              </a:rPr>
              <a:t>        电子表格格式已设定好，填写时请不要改动单元格格式！</a:t>
            </a:r>
            <a:endParaRPr lang="zh-CN" altLang="en-US" sz="4000" b="1">
              <a:solidFill>
                <a:srgbClr val="FF0000"/>
              </a:solidFill>
            </a:endParaRPr>
          </a:p>
          <a:p>
            <a:r>
              <a:rPr lang="zh-CN" altLang="en-US" sz="4000" b="1">
                <a:solidFill>
                  <a:srgbClr val="FF0000"/>
                </a:solidFill>
              </a:rPr>
              <a:t>         表格内请勿保留函数公式！</a:t>
            </a:r>
            <a:endParaRPr lang="zh-CN" altLang="en-US" sz="4000" b="1">
              <a:solidFill>
                <a:srgbClr val="FF0000"/>
              </a:solidFill>
            </a:endParaRPr>
          </a:p>
        </p:txBody>
      </p:sp>
      <p:sp>
        <p:nvSpPr>
          <p:cNvPr id="8" name="云形标注 7"/>
          <p:cNvSpPr/>
          <p:nvPr/>
        </p:nvSpPr>
        <p:spPr>
          <a:xfrm>
            <a:off x="566420" y="1733550"/>
            <a:ext cx="2289175" cy="1170305"/>
          </a:xfrm>
          <a:prstGeom prst="cloudCallout">
            <a:avLst>
              <a:gd name="adj1" fmla="val 27278"/>
              <a:gd name="adj2" fmla="val -650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单位目前在缴职工人数</a:t>
            </a:r>
            <a:endParaRPr lang="zh-CN" altLang="en-US" b="1">
              <a:solidFill>
                <a:srgbClr val="FF0000"/>
              </a:solidFill>
            </a:endParaRPr>
          </a:p>
        </p:txBody>
      </p:sp>
      <p:sp>
        <p:nvSpPr>
          <p:cNvPr id="10" name="下箭头 9"/>
          <p:cNvSpPr/>
          <p:nvPr/>
        </p:nvSpPr>
        <p:spPr>
          <a:xfrm>
            <a:off x="7092315" y="2201545"/>
            <a:ext cx="216535" cy="3486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下箭头 11"/>
          <p:cNvSpPr/>
          <p:nvPr/>
        </p:nvSpPr>
        <p:spPr>
          <a:xfrm>
            <a:off x="8327390" y="2075815"/>
            <a:ext cx="216535" cy="4743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形标注 8"/>
          <p:cNvSpPr/>
          <p:nvPr/>
        </p:nvSpPr>
        <p:spPr>
          <a:xfrm>
            <a:off x="6023610" y="537845"/>
            <a:ext cx="3132455" cy="1738630"/>
          </a:xfrm>
          <a:prstGeom prst="wedgeEllipseCallout">
            <a:avLst>
              <a:gd name="adj1" fmla="val -67778"/>
              <a:gd name="adj2" fmla="val 67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调整后所有职工的月缴存金额合计</a:t>
            </a:r>
            <a:endParaRPr lang="zh-CN" altLang="en-US" b="1">
              <a:solidFill>
                <a:srgbClr val="FF0000"/>
              </a:solidFill>
            </a:endParaRPr>
          </a:p>
          <a:p>
            <a:pPr algn="ctr"/>
            <a:r>
              <a:rPr lang="zh-CN" altLang="en-US" b="1">
                <a:solidFill>
                  <a:srgbClr val="FF0000"/>
                </a:solidFill>
              </a:rPr>
              <a:t>（即表格中的</a:t>
            </a:r>
            <a:r>
              <a:rPr lang="en-US" altLang="zh-CN" b="1">
                <a:solidFill>
                  <a:srgbClr val="FF0000"/>
                </a:solidFill>
              </a:rPr>
              <a:t>“</a:t>
            </a:r>
            <a:r>
              <a:rPr lang="zh-CN" altLang="en-US" b="1">
                <a:solidFill>
                  <a:srgbClr val="FF0000"/>
                </a:solidFill>
              </a:rPr>
              <a:t>单位缴存额</a:t>
            </a:r>
            <a:r>
              <a:rPr lang="en-US" altLang="zh-CN" b="1">
                <a:solidFill>
                  <a:srgbClr val="FF0000"/>
                </a:solidFill>
              </a:rPr>
              <a:t>”</a:t>
            </a:r>
            <a:r>
              <a:rPr lang="zh-CN" altLang="en-US" b="1">
                <a:solidFill>
                  <a:srgbClr val="FF0000"/>
                </a:solidFill>
              </a:rPr>
              <a:t>和</a:t>
            </a:r>
            <a:r>
              <a:rPr lang="en-US" altLang="zh-CN" b="1">
                <a:solidFill>
                  <a:srgbClr val="FF0000"/>
                </a:solidFill>
              </a:rPr>
              <a:t>“</a:t>
            </a:r>
            <a:r>
              <a:rPr lang="zh-CN" altLang="en-US" b="1">
                <a:solidFill>
                  <a:srgbClr val="FF0000"/>
                </a:solidFill>
              </a:rPr>
              <a:t>个人缴存额</a:t>
            </a:r>
            <a:r>
              <a:rPr lang="en-US" altLang="zh-CN" b="1">
                <a:solidFill>
                  <a:srgbClr val="FF0000"/>
                </a:solidFill>
              </a:rPr>
              <a:t>”</a:t>
            </a:r>
            <a:r>
              <a:rPr lang="zh-CN" altLang="en-US" b="1">
                <a:solidFill>
                  <a:srgbClr val="FF0000"/>
                </a:solidFill>
              </a:rPr>
              <a:t>合计</a:t>
            </a:r>
            <a:endParaRPr lang="zh-CN" altLang="en-US" b="1">
              <a:solidFill>
                <a:srgbClr val="FF0000"/>
              </a:solidFill>
            </a:endParaRPr>
          </a:p>
        </p:txBody>
      </p:sp>
      <p:sp>
        <p:nvSpPr>
          <p:cNvPr id="13" name="圆角矩形 12"/>
          <p:cNvSpPr/>
          <p:nvPr/>
        </p:nvSpPr>
        <p:spPr>
          <a:xfrm>
            <a:off x="6768465" y="2550160"/>
            <a:ext cx="864235" cy="86423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圆角矩形 13"/>
          <p:cNvSpPr/>
          <p:nvPr/>
        </p:nvSpPr>
        <p:spPr>
          <a:xfrm>
            <a:off x="7957185" y="2550160"/>
            <a:ext cx="956945" cy="86423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加号 14"/>
          <p:cNvSpPr/>
          <p:nvPr/>
        </p:nvSpPr>
        <p:spPr>
          <a:xfrm>
            <a:off x="7632700" y="2853055"/>
            <a:ext cx="288290" cy="24892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云形标注 15"/>
          <p:cNvSpPr/>
          <p:nvPr/>
        </p:nvSpPr>
        <p:spPr>
          <a:xfrm>
            <a:off x="3675380" y="1901825"/>
            <a:ext cx="2592070" cy="1318260"/>
          </a:xfrm>
          <a:prstGeom prst="cloudCallout">
            <a:avLst>
              <a:gd name="adj1" fmla="val 42797"/>
              <a:gd name="adj2" fmla="val -660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填写公积金系统登记的单位名称</a:t>
            </a:r>
            <a:endParaRPr lang="zh-CN" altLang="en-US" b="1">
              <a:solidFill>
                <a:srgbClr val="FF0000"/>
              </a:solidFill>
            </a:endParaRPr>
          </a:p>
        </p:txBody>
      </p:sp>
      <p:sp>
        <p:nvSpPr>
          <p:cNvPr id="5" name="椭圆形标注 4"/>
          <p:cNvSpPr/>
          <p:nvPr/>
        </p:nvSpPr>
        <p:spPr>
          <a:xfrm>
            <a:off x="997585" y="1628775"/>
            <a:ext cx="2016125" cy="1368425"/>
          </a:xfrm>
          <a:prstGeom prst="wedgeEllipseCallout">
            <a:avLst>
              <a:gd name="adj1" fmla="val -58566"/>
              <a:gd name="adj2" fmla="val -537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填写公积金系统登记的单位账号</a:t>
            </a:r>
            <a:endParaRPr lang="zh-CN" altLang="en-US" b="1">
              <a:solidFill>
                <a:srgbClr val="FF0000"/>
              </a:solidFill>
            </a:endParaRPr>
          </a:p>
        </p:txBody>
      </p:sp>
      <p:sp>
        <p:nvSpPr>
          <p:cNvPr id="18" name="圆角矩形标注 17"/>
          <p:cNvSpPr/>
          <p:nvPr/>
        </p:nvSpPr>
        <p:spPr>
          <a:xfrm>
            <a:off x="659130" y="3594735"/>
            <a:ext cx="2353945" cy="1541145"/>
          </a:xfrm>
          <a:prstGeom prst="wedgeRoundRectCallout">
            <a:avLst>
              <a:gd name="adj1" fmla="val -43884"/>
              <a:gd name="adj2" fmla="val -7823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b="1">
                <a:solidFill>
                  <a:srgbClr val="FF0000"/>
                </a:solidFill>
              </a:rPr>
              <a:t>填写“姓名”项时，请依照职工的缴存信息保持两者间的一一对应关系</a:t>
            </a:r>
            <a:endParaRPr b="1">
              <a:solidFill>
                <a:srgbClr val="FF0000"/>
              </a:solidFill>
            </a:endParaRPr>
          </a:p>
        </p:txBody>
      </p:sp>
      <p:sp>
        <p:nvSpPr>
          <p:cNvPr id="19" name="圆角矩形标注 18"/>
          <p:cNvSpPr/>
          <p:nvPr/>
        </p:nvSpPr>
        <p:spPr>
          <a:xfrm>
            <a:off x="1721485" y="3594735"/>
            <a:ext cx="2304415" cy="1292225"/>
          </a:xfrm>
          <a:prstGeom prst="wedgeRoundRectCallout">
            <a:avLst>
              <a:gd name="adj1" fmla="val -42835"/>
              <a:gd name="adj2" fmla="val -7331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填写职工在公积金系统登记的证件号码，并非公积金账号</a:t>
            </a:r>
            <a:endParaRPr lang="zh-CN" altLang="en-US" b="1">
              <a:solidFill>
                <a:srgbClr val="FF0000"/>
              </a:solidFill>
            </a:endParaRPr>
          </a:p>
        </p:txBody>
      </p:sp>
      <p:sp>
        <p:nvSpPr>
          <p:cNvPr id="20" name="圆角矩形标注 19"/>
          <p:cNvSpPr/>
          <p:nvPr/>
        </p:nvSpPr>
        <p:spPr>
          <a:xfrm>
            <a:off x="2090420" y="3729990"/>
            <a:ext cx="2448560" cy="1511935"/>
          </a:xfrm>
          <a:prstGeom prst="wedgeRoundRectCallout">
            <a:avLst>
              <a:gd name="adj1" fmla="val -19087"/>
              <a:gd name="adj2" fmla="val -7729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圆角矩形标注 20"/>
          <p:cNvSpPr/>
          <p:nvPr/>
        </p:nvSpPr>
        <p:spPr>
          <a:xfrm>
            <a:off x="1721485" y="3729990"/>
            <a:ext cx="3420745" cy="1882775"/>
          </a:xfrm>
          <a:prstGeom prst="wedgeRoundRectCallout">
            <a:avLst>
              <a:gd name="adj1" fmla="val 19259"/>
              <a:gd name="adj2" fmla="val -7596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sym typeface="+mn-ea"/>
              </a:rPr>
              <a:t>“上年度月均工资”、“缴存基数”两项以“元”为单位（无需填写“元”字样），可保留两位小数。</a:t>
            </a:r>
            <a:endParaRPr lang="zh-CN" altLang="en-US" b="1">
              <a:solidFill>
                <a:srgbClr val="FF0000"/>
              </a:solidFill>
            </a:endParaRPr>
          </a:p>
          <a:p>
            <a:pPr algn="ctr"/>
            <a:r>
              <a:rPr lang="zh-CN" altLang="en-US" b="1">
                <a:solidFill>
                  <a:srgbClr val="FF0000"/>
                </a:solidFill>
                <a:sym typeface="+mn-ea"/>
              </a:rPr>
              <a:t>缴存基数需在调整年度范围内</a:t>
            </a:r>
            <a:endParaRPr lang="en-US" b="1">
              <a:solidFill>
                <a:srgbClr val="FF0000"/>
              </a:solidFill>
            </a:endParaRPr>
          </a:p>
        </p:txBody>
      </p:sp>
      <p:sp>
        <p:nvSpPr>
          <p:cNvPr id="23" name="圆角矩形标注 22"/>
          <p:cNvSpPr/>
          <p:nvPr/>
        </p:nvSpPr>
        <p:spPr>
          <a:xfrm>
            <a:off x="4251325" y="3594735"/>
            <a:ext cx="2229485" cy="1292860"/>
          </a:xfrm>
          <a:prstGeom prst="wedgeRoundRectCallout">
            <a:avLst>
              <a:gd name="adj1" fmla="val -15280"/>
              <a:gd name="adj2" fmla="val -731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“单位缴存比例”不低于5，不高于12，取整数，无需录入“%”号</a:t>
            </a:r>
            <a:endParaRPr lang="zh-CN" altLang="en-US" b="1">
              <a:solidFill>
                <a:srgbClr val="FF0000"/>
              </a:solidFill>
            </a:endParaRPr>
          </a:p>
        </p:txBody>
      </p:sp>
      <p:sp>
        <p:nvSpPr>
          <p:cNvPr id="26" name="圆角矩形标注 25"/>
          <p:cNvSpPr/>
          <p:nvPr/>
        </p:nvSpPr>
        <p:spPr>
          <a:xfrm>
            <a:off x="7470140" y="3808730"/>
            <a:ext cx="1512570" cy="864235"/>
          </a:xfrm>
          <a:prstGeom prst="wedgeRoundRectCallout">
            <a:avLst>
              <a:gd name="adj1" fmla="val 1469"/>
              <a:gd name="adj2" fmla="val -11759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圆角矩形标注 24"/>
          <p:cNvSpPr/>
          <p:nvPr/>
        </p:nvSpPr>
        <p:spPr>
          <a:xfrm>
            <a:off x="5566410" y="3594735"/>
            <a:ext cx="3416300" cy="1891030"/>
          </a:xfrm>
          <a:prstGeom prst="wedgeRoundRectCallout">
            <a:avLst>
              <a:gd name="adj1" fmla="val -4144"/>
              <a:gd name="adj2" fmla="val -6393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“单位缴存额”和“个人缴存额”两项以元为单位（无需录入</a:t>
            </a:r>
            <a:r>
              <a:rPr lang="en-US" altLang="zh-CN" b="1">
                <a:solidFill>
                  <a:srgbClr val="FF0000"/>
                </a:solidFill>
              </a:rPr>
              <a:t>“</a:t>
            </a:r>
            <a:r>
              <a:rPr lang="zh-CN" altLang="en-US" b="1">
                <a:solidFill>
                  <a:srgbClr val="FF0000"/>
                </a:solidFill>
              </a:rPr>
              <a:t>元</a:t>
            </a:r>
            <a:r>
              <a:rPr lang="en-US" altLang="zh-CN" b="1">
                <a:solidFill>
                  <a:srgbClr val="FF0000"/>
                </a:solidFill>
              </a:rPr>
              <a:t>”</a:t>
            </a:r>
            <a:r>
              <a:rPr lang="zh-CN" altLang="en-US" b="1">
                <a:solidFill>
                  <a:srgbClr val="FF0000"/>
                </a:solidFill>
              </a:rPr>
              <a:t>），四舍五入取整数。</a:t>
            </a:r>
            <a:endParaRPr lang="zh-CN" altLang="en-US" b="1">
              <a:solidFill>
                <a:srgbClr val="FF0000"/>
              </a:solidFill>
            </a:endParaRPr>
          </a:p>
          <a:p>
            <a:pPr algn="ctr"/>
            <a:r>
              <a:rPr lang="zh-CN" altLang="en-US" b="1">
                <a:solidFill>
                  <a:srgbClr val="FF0000"/>
                </a:solidFill>
              </a:rPr>
              <a:t>建议使用函数计算：=ROUND(缴存基数*缴存比例/100,0）</a:t>
            </a:r>
            <a:endParaRPr lang="zh-CN" altLang="en-US" b="1">
              <a:solidFill>
                <a:srgbClr val="FF0000"/>
              </a:solidFill>
            </a:endParaRPr>
          </a:p>
        </p:txBody>
      </p:sp>
      <p:sp>
        <p:nvSpPr>
          <p:cNvPr id="24" name="圆角矩形标注 23"/>
          <p:cNvSpPr/>
          <p:nvPr/>
        </p:nvSpPr>
        <p:spPr>
          <a:xfrm>
            <a:off x="5292725" y="3729990"/>
            <a:ext cx="2628900" cy="1406525"/>
          </a:xfrm>
          <a:prstGeom prst="wedgeRoundRectCallout">
            <a:avLst>
              <a:gd name="adj1" fmla="val -15542"/>
              <a:gd name="adj2" fmla="val -6667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“个人缴存比例”不低于“单位缴存比例”，不高于12，取整数，无需录入“%”号</a:t>
            </a:r>
            <a:endParaRPr lang="zh-CN" altLang="en-US" b="1">
              <a:solidFill>
                <a:srgbClr val="FF0000"/>
              </a:solidFill>
            </a:endParaRPr>
          </a:p>
        </p:txBody>
      </p:sp>
      <p:sp>
        <p:nvSpPr>
          <p:cNvPr id="7" name="云形标注 6"/>
          <p:cNvSpPr/>
          <p:nvPr/>
        </p:nvSpPr>
        <p:spPr>
          <a:xfrm>
            <a:off x="1721485" y="1733550"/>
            <a:ext cx="4055110" cy="2694305"/>
          </a:xfrm>
          <a:prstGeom prst="cloudCallout">
            <a:avLst>
              <a:gd name="adj1" fmla="val -43877"/>
              <a:gd name="adj2" fmla="val -543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填写单位末次汇缴年月的次月，填写格式：YYYYMM（如：单位末次汇缴年月202</a:t>
            </a:r>
            <a:r>
              <a:rPr lang="en-US" altLang="zh-CN" b="1">
                <a:solidFill>
                  <a:srgbClr val="FF0000"/>
                </a:solidFill>
              </a:rPr>
              <a:t>4</a:t>
            </a:r>
            <a:r>
              <a:rPr lang="zh-CN" altLang="en-US" b="1">
                <a:solidFill>
                  <a:srgbClr val="FF0000"/>
                </a:solidFill>
              </a:rPr>
              <a:t>0</a:t>
            </a:r>
            <a:r>
              <a:rPr lang="en-US" altLang="zh-CN" b="1">
                <a:solidFill>
                  <a:srgbClr val="FF0000"/>
                </a:solidFill>
              </a:rPr>
              <a:t>6</a:t>
            </a:r>
            <a:r>
              <a:rPr lang="zh-CN" altLang="en-US" b="1">
                <a:solidFill>
                  <a:srgbClr val="FF0000"/>
                </a:solidFill>
              </a:rPr>
              <a:t>，启用年月则填写202</a:t>
            </a:r>
            <a:r>
              <a:rPr lang="en-US" altLang="zh-CN" b="1">
                <a:solidFill>
                  <a:srgbClr val="FF0000"/>
                </a:solidFill>
              </a:rPr>
              <a:t>4</a:t>
            </a:r>
            <a:r>
              <a:rPr lang="zh-CN" altLang="en-US" b="1">
                <a:solidFill>
                  <a:srgbClr val="FF0000"/>
                </a:solidFill>
              </a:rPr>
              <a:t>0</a:t>
            </a:r>
            <a:r>
              <a:rPr lang="en-US" altLang="zh-CN" b="1">
                <a:solidFill>
                  <a:srgbClr val="FF0000"/>
                </a:solidFill>
              </a:rPr>
              <a:t>7</a:t>
            </a:r>
            <a:r>
              <a:rPr lang="zh-CN" altLang="en-US" b="1">
                <a:solidFill>
                  <a:srgbClr val="FF0000"/>
                </a:solidFill>
              </a:rPr>
              <a:t>）</a:t>
            </a:r>
            <a:endParaRPr lang="zh-CN" alt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grpId="1" nodeType="clickEffect">
                                  <p:stCondLst>
                                    <p:cond delay="0"/>
                                  </p:stCondLst>
                                  <p:childTnLst>
                                    <p:set>
                                      <p:cBhvr>
                                        <p:cTn id="47" dur="1" fill="hold">
                                          <p:stCondLst>
                                            <p:cond delay="0"/>
                                          </p:stCondLst>
                                        </p:cTn>
                                        <p:tgtEl>
                                          <p:spTgt spid="8"/>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additive="base">
                                        <p:cTn id="52" dur="500" fill="hold"/>
                                        <p:tgtEl>
                                          <p:spTgt spid="9"/>
                                        </p:tgtEl>
                                        <p:attrNameLst>
                                          <p:attrName>ppt_x</p:attrName>
                                        </p:attrNameLst>
                                      </p:cBhvr>
                                      <p:tavLst>
                                        <p:tav tm="0">
                                          <p:val>
                                            <p:strVal val="#ppt_x"/>
                                          </p:val>
                                        </p:tav>
                                        <p:tav tm="100000">
                                          <p:val>
                                            <p:strVal val="#ppt_x"/>
                                          </p:val>
                                        </p:tav>
                                      </p:tavLst>
                                    </p:anim>
                                    <p:anim calcmode="lin" valueType="num">
                                      <p:cBhvr additive="base">
                                        <p:cTn id="53" dur="500" fill="hold"/>
                                        <p:tgtEl>
                                          <p:spTgt spid="9"/>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additive="base">
                                        <p:cTn id="56" dur="500" fill="hold"/>
                                        <p:tgtEl>
                                          <p:spTgt spid="10"/>
                                        </p:tgtEl>
                                        <p:attrNameLst>
                                          <p:attrName>ppt_x</p:attrName>
                                        </p:attrNameLst>
                                      </p:cBhvr>
                                      <p:tavLst>
                                        <p:tav tm="0">
                                          <p:val>
                                            <p:strVal val="#ppt_x"/>
                                          </p:val>
                                        </p:tav>
                                        <p:tav tm="100000">
                                          <p:val>
                                            <p:strVal val="#ppt_x"/>
                                          </p:val>
                                        </p:tav>
                                      </p:tavLst>
                                    </p:anim>
                                    <p:anim calcmode="lin" valueType="num">
                                      <p:cBhvr additive="base">
                                        <p:cTn id="57" dur="500" fill="hold"/>
                                        <p:tgtEl>
                                          <p:spTgt spid="10"/>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additive="base">
                                        <p:cTn id="60" dur="500" fill="hold"/>
                                        <p:tgtEl>
                                          <p:spTgt spid="12"/>
                                        </p:tgtEl>
                                        <p:attrNameLst>
                                          <p:attrName>ppt_x</p:attrName>
                                        </p:attrNameLst>
                                      </p:cBhvr>
                                      <p:tavLst>
                                        <p:tav tm="0">
                                          <p:val>
                                            <p:strVal val="#ppt_x"/>
                                          </p:val>
                                        </p:tav>
                                        <p:tav tm="100000">
                                          <p:val>
                                            <p:strVal val="#ppt_x"/>
                                          </p:val>
                                        </p:tav>
                                      </p:tavLst>
                                    </p:anim>
                                    <p:anim calcmode="lin" valueType="num">
                                      <p:cBhvr additive="base">
                                        <p:cTn id="61" dur="500" fill="hold"/>
                                        <p:tgtEl>
                                          <p:spTgt spid="12"/>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additive="base">
                                        <p:cTn id="64" dur="500" fill="hold"/>
                                        <p:tgtEl>
                                          <p:spTgt spid="13"/>
                                        </p:tgtEl>
                                        <p:attrNameLst>
                                          <p:attrName>ppt_x</p:attrName>
                                        </p:attrNameLst>
                                      </p:cBhvr>
                                      <p:tavLst>
                                        <p:tav tm="0">
                                          <p:val>
                                            <p:strVal val="#ppt_x"/>
                                          </p:val>
                                        </p:tav>
                                        <p:tav tm="100000">
                                          <p:val>
                                            <p:strVal val="#ppt_x"/>
                                          </p:val>
                                        </p:tav>
                                      </p:tavLst>
                                    </p:anim>
                                    <p:anim calcmode="lin" valueType="num">
                                      <p:cBhvr additive="base">
                                        <p:cTn id="65" dur="500" fill="hold"/>
                                        <p:tgtEl>
                                          <p:spTgt spid="13"/>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ppt_x"/>
                                          </p:val>
                                        </p:tav>
                                        <p:tav tm="100000">
                                          <p:val>
                                            <p:strVal val="#ppt_x"/>
                                          </p:val>
                                        </p:tav>
                                      </p:tavLst>
                                    </p:anim>
                                    <p:anim calcmode="lin" valueType="num">
                                      <p:cBhvr additive="base">
                                        <p:cTn id="69" dur="500" fill="hold"/>
                                        <p:tgtEl>
                                          <p:spTgt spid="1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additive="base">
                                        <p:cTn id="72" dur="500" fill="hold"/>
                                        <p:tgtEl>
                                          <p:spTgt spid="15"/>
                                        </p:tgtEl>
                                        <p:attrNameLst>
                                          <p:attrName>ppt_x</p:attrName>
                                        </p:attrNameLst>
                                      </p:cBhvr>
                                      <p:tavLst>
                                        <p:tav tm="0">
                                          <p:val>
                                            <p:strVal val="#ppt_x"/>
                                          </p:val>
                                        </p:tav>
                                        <p:tav tm="100000">
                                          <p:val>
                                            <p:strVal val="#ppt_x"/>
                                          </p:val>
                                        </p:tav>
                                      </p:tavLst>
                                    </p:anim>
                                    <p:anim calcmode="lin" valueType="num">
                                      <p:cBhvr additive="base">
                                        <p:cTn id="7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1" nodeType="clickEffect">
                                  <p:stCondLst>
                                    <p:cond delay="0"/>
                                  </p:stCondLst>
                                  <p:childTnLst>
                                    <p:set>
                                      <p:cBhvr>
                                        <p:cTn id="77" dur="1" fill="hold">
                                          <p:stCondLst>
                                            <p:cond delay="0"/>
                                          </p:stCondLst>
                                        </p:cTn>
                                        <p:tgtEl>
                                          <p:spTgt spid="9"/>
                                        </p:tgtEl>
                                        <p:attrNameLst>
                                          <p:attrName>style.visibility</p:attrName>
                                        </p:attrNameLst>
                                      </p:cBhvr>
                                      <p:to>
                                        <p:strVal val="hidden"/>
                                      </p:to>
                                    </p:set>
                                  </p:childTnLst>
                                </p:cTn>
                              </p:par>
                              <p:par>
                                <p:cTn id="78" presetID="1" presetClass="exit" presetSubtype="0" fill="hold" grpId="1" nodeType="withEffect">
                                  <p:stCondLst>
                                    <p:cond delay="0"/>
                                  </p:stCondLst>
                                  <p:childTnLst>
                                    <p:set>
                                      <p:cBhvr>
                                        <p:cTn id="79" dur="1" fill="hold">
                                          <p:stCondLst>
                                            <p:cond delay="0"/>
                                          </p:stCondLst>
                                        </p:cTn>
                                        <p:tgtEl>
                                          <p:spTgt spid="10"/>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12"/>
                                        </p:tgtEl>
                                        <p:attrNameLst>
                                          <p:attrName>style.visibility</p:attrName>
                                        </p:attrNameLst>
                                      </p:cBhvr>
                                      <p:to>
                                        <p:strVal val="hidden"/>
                                      </p:to>
                                    </p:set>
                                  </p:childTnLst>
                                </p:cTn>
                              </p:par>
                              <p:par>
                                <p:cTn id="82" presetID="1" presetClass="exit" presetSubtype="0" fill="hold" grpId="1" nodeType="withEffect">
                                  <p:stCondLst>
                                    <p:cond delay="0"/>
                                  </p:stCondLst>
                                  <p:childTnLst>
                                    <p:set>
                                      <p:cBhvr>
                                        <p:cTn id="83" dur="1" fill="hold">
                                          <p:stCondLst>
                                            <p:cond delay="0"/>
                                          </p:stCondLst>
                                        </p:cTn>
                                        <p:tgtEl>
                                          <p:spTgt spid="13"/>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14"/>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15"/>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additive="base">
                                        <p:cTn id="92" dur="500" fill="hold"/>
                                        <p:tgtEl>
                                          <p:spTgt spid="16"/>
                                        </p:tgtEl>
                                        <p:attrNameLst>
                                          <p:attrName>ppt_x</p:attrName>
                                        </p:attrNameLst>
                                      </p:cBhvr>
                                      <p:tavLst>
                                        <p:tav tm="0">
                                          <p:val>
                                            <p:strVal val="#ppt_x"/>
                                          </p:val>
                                        </p:tav>
                                        <p:tav tm="100000">
                                          <p:val>
                                            <p:strVal val="#ppt_x"/>
                                          </p:val>
                                        </p:tav>
                                      </p:tavLst>
                                    </p:anim>
                                    <p:anim calcmode="lin" valueType="num">
                                      <p:cBhvr additive="base">
                                        <p:cTn id="9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1" presetClass="exit" presetSubtype="0" fill="hold" grpId="1" nodeType="clickEffect">
                                  <p:stCondLst>
                                    <p:cond delay="0"/>
                                  </p:stCondLst>
                                  <p:childTnLst>
                                    <p:set>
                                      <p:cBhvr>
                                        <p:cTn id="97" dur="1" fill="hold">
                                          <p:stCondLst>
                                            <p:cond delay="0"/>
                                          </p:stCondLst>
                                        </p:cTn>
                                        <p:tgtEl>
                                          <p:spTgt spid="16"/>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8"/>
                                        </p:tgtEl>
                                        <p:attrNameLst>
                                          <p:attrName>style.visibility</p:attrName>
                                        </p:attrNameLst>
                                      </p:cBhvr>
                                      <p:to>
                                        <p:strVal val="visible"/>
                                      </p:to>
                                    </p:set>
                                    <p:anim calcmode="lin" valueType="num">
                                      <p:cBhvr additive="base">
                                        <p:cTn id="102" dur="500" fill="hold"/>
                                        <p:tgtEl>
                                          <p:spTgt spid="18"/>
                                        </p:tgtEl>
                                        <p:attrNameLst>
                                          <p:attrName>ppt_x</p:attrName>
                                        </p:attrNameLst>
                                      </p:cBhvr>
                                      <p:tavLst>
                                        <p:tav tm="0">
                                          <p:val>
                                            <p:strVal val="#ppt_x"/>
                                          </p:val>
                                        </p:tav>
                                        <p:tav tm="100000">
                                          <p:val>
                                            <p:strVal val="#ppt_x"/>
                                          </p:val>
                                        </p:tav>
                                      </p:tavLst>
                                    </p:anim>
                                    <p:anim calcmode="lin" valueType="num">
                                      <p:cBhvr additive="base">
                                        <p:cTn id="10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1" presetClass="exit" presetSubtype="0" fill="hold" grpId="1" nodeType="clickEffect">
                                  <p:stCondLst>
                                    <p:cond delay="0"/>
                                  </p:stCondLst>
                                  <p:childTnLst>
                                    <p:set>
                                      <p:cBhvr>
                                        <p:cTn id="107" dur="1" fill="hold">
                                          <p:stCondLst>
                                            <p:cond delay="0"/>
                                          </p:stCondLst>
                                        </p:cTn>
                                        <p:tgtEl>
                                          <p:spTgt spid="18"/>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19"/>
                                        </p:tgtEl>
                                        <p:attrNameLst>
                                          <p:attrName>style.visibility</p:attrName>
                                        </p:attrNameLst>
                                      </p:cBhvr>
                                      <p:to>
                                        <p:strVal val="visible"/>
                                      </p:to>
                                    </p:set>
                                    <p:anim calcmode="lin" valueType="num">
                                      <p:cBhvr additive="base">
                                        <p:cTn id="112" dur="500" fill="hold"/>
                                        <p:tgtEl>
                                          <p:spTgt spid="19"/>
                                        </p:tgtEl>
                                        <p:attrNameLst>
                                          <p:attrName>ppt_x</p:attrName>
                                        </p:attrNameLst>
                                      </p:cBhvr>
                                      <p:tavLst>
                                        <p:tav tm="0">
                                          <p:val>
                                            <p:strVal val="#ppt_x"/>
                                          </p:val>
                                        </p:tav>
                                        <p:tav tm="100000">
                                          <p:val>
                                            <p:strVal val="#ppt_x"/>
                                          </p:val>
                                        </p:tav>
                                      </p:tavLst>
                                    </p:anim>
                                    <p:anim calcmode="lin" valueType="num">
                                      <p:cBhvr additive="base">
                                        <p:cTn id="11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1" nodeType="clickEffect">
                                  <p:stCondLst>
                                    <p:cond delay="0"/>
                                  </p:stCondLst>
                                  <p:childTnLst>
                                    <p:set>
                                      <p:cBhvr>
                                        <p:cTn id="117" dur="1" fill="hold">
                                          <p:stCondLst>
                                            <p:cond delay="0"/>
                                          </p:stCondLst>
                                        </p:cTn>
                                        <p:tgtEl>
                                          <p:spTgt spid="19"/>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0" nodeType="clickEffect">
                                  <p:stCondLst>
                                    <p:cond delay="0"/>
                                  </p:stCondLst>
                                  <p:childTnLst>
                                    <p:set>
                                      <p:cBhvr>
                                        <p:cTn id="121" dur="1" fill="hold">
                                          <p:stCondLst>
                                            <p:cond delay="0"/>
                                          </p:stCondLst>
                                        </p:cTn>
                                        <p:tgtEl>
                                          <p:spTgt spid="20"/>
                                        </p:tgtEl>
                                        <p:attrNameLst>
                                          <p:attrName>style.visibility</p:attrName>
                                        </p:attrNameLst>
                                      </p:cBhvr>
                                      <p:to>
                                        <p:strVal val="visible"/>
                                      </p:to>
                                    </p:set>
                                    <p:anim calcmode="lin" valueType="num">
                                      <p:cBhvr additive="base">
                                        <p:cTn id="122" dur="500" fill="hold"/>
                                        <p:tgtEl>
                                          <p:spTgt spid="20"/>
                                        </p:tgtEl>
                                        <p:attrNameLst>
                                          <p:attrName>ppt_x</p:attrName>
                                        </p:attrNameLst>
                                      </p:cBhvr>
                                      <p:tavLst>
                                        <p:tav tm="0">
                                          <p:val>
                                            <p:strVal val="#ppt_x"/>
                                          </p:val>
                                        </p:tav>
                                        <p:tav tm="100000">
                                          <p:val>
                                            <p:strVal val="#ppt_x"/>
                                          </p:val>
                                        </p:tav>
                                      </p:tavLst>
                                    </p:anim>
                                    <p:anim calcmode="lin" valueType="num">
                                      <p:cBhvr additive="base">
                                        <p:cTn id="123" dur="500" fill="hold"/>
                                        <p:tgtEl>
                                          <p:spTgt spid="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21"/>
                                        </p:tgtEl>
                                        <p:attrNameLst>
                                          <p:attrName>style.visibility</p:attrName>
                                        </p:attrNameLst>
                                      </p:cBhvr>
                                      <p:to>
                                        <p:strVal val="visible"/>
                                      </p:to>
                                    </p:set>
                                    <p:anim calcmode="lin" valueType="num">
                                      <p:cBhvr additive="base">
                                        <p:cTn id="126" dur="500" fill="hold"/>
                                        <p:tgtEl>
                                          <p:spTgt spid="21"/>
                                        </p:tgtEl>
                                        <p:attrNameLst>
                                          <p:attrName>ppt_x</p:attrName>
                                        </p:attrNameLst>
                                      </p:cBhvr>
                                      <p:tavLst>
                                        <p:tav tm="0">
                                          <p:val>
                                            <p:strVal val="#ppt_x"/>
                                          </p:val>
                                        </p:tav>
                                        <p:tav tm="100000">
                                          <p:val>
                                            <p:strVal val="#ppt_x"/>
                                          </p:val>
                                        </p:tav>
                                      </p:tavLst>
                                    </p:anim>
                                    <p:anim calcmode="lin" valueType="num">
                                      <p:cBhvr additive="base">
                                        <p:cTn id="12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1" presetClass="exit" presetSubtype="0" fill="hold" grpId="1" nodeType="clickEffect">
                                  <p:stCondLst>
                                    <p:cond delay="0"/>
                                  </p:stCondLst>
                                  <p:childTnLst>
                                    <p:set>
                                      <p:cBhvr>
                                        <p:cTn id="131" dur="1" fill="hold">
                                          <p:stCondLst>
                                            <p:cond delay="0"/>
                                          </p:stCondLst>
                                        </p:cTn>
                                        <p:tgtEl>
                                          <p:spTgt spid="20"/>
                                        </p:tgtEl>
                                        <p:attrNameLst>
                                          <p:attrName>style.visibility</p:attrName>
                                        </p:attrNameLst>
                                      </p:cBhvr>
                                      <p:to>
                                        <p:strVal val="hidden"/>
                                      </p:to>
                                    </p:set>
                                  </p:childTnLst>
                                </p:cTn>
                              </p:par>
                              <p:par>
                                <p:cTn id="132" presetID="1" presetClass="exit" presetSubtype="0" fill="hold" grpId="1" nodeType="withEffect">
                                  <p:stCondLst>
                                    <p:cond delay="0"/>
                                  </p:stCondLst>
                                  <p:childTnLst>
                                    <p:set>
                                      <p:cBhvr>
                                        <p:cTn id="133" dur="1" fill="hold">
                                          <p:stCondLst>
                                            <p:cond delay="0"/>
                                          </p:stCondLst>
                                        </p:cTn>
                                        <p:tgtEl>
                                          <p:spTgt spid="21"/>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2" presetClass="entr" presetSubtype="4" fill="hold" grpId="0" nodeType="clickEffect">
                                  <p:stCondLst>
                                    <p:cond delay="0"/>
                                  </p:stCondLst>
                                  <p:childTnLst>
                                    <p:set>
                                      <p:cBhvr>
                                        <p:cTn id="137" dur="1" fill="hold">
                                          <p:stCondLst>
                                            <p:cond delay="0"/>
                                          </p:stCondLst>
                                        </p:cTn>
                                        <p:tgtEl>
                                          <p:spTgt spid="23"/>
                                        </p:tgtEl>
                                        <p:attrNameLst>
                                          <p:attrName>style.visibility</p:attrName>
                                        </p:attrNameLst>
                                      </p:cBhvr>
                                      <p:to>
                                        <p:strVal val="visible"/>
                                      </p:to>
                                    </p:set>
                                    <p:anim calcmode="lin" valueType="num">
                                      <p:cBhvr additive="base">
                                        <p:cTn id="138" dur="500" fill="hold"/>
                                        <p:tgtEl>
                                          <p:spTgt spid="23"/>
                                        </p:tgtEl>
                                        <p:attrNameLst>
                                          <p:attrName>ppt_x</p:attrName>
                                        </p:attrNameLst>
                                      </p:cBhvr>
                                      <p:tavLst>
                                        <p:tav tm="0">
                                          <p:val>
                                            <p:strVal val="#ppt_x"/>
                                          </p:val>
                                        </p:tav>
                                        <p:tav tm="100000">
                                          <p:val>
                                            <p:strVal val="#ppt_x"/>
                                          </p:val>
                                        </p:tav>
                                      </p:tavLst>
                                    </p:anim>
                                    <p:anim calcmode="lin" valueType="num">
                                      <p:cBhvr additive="base">
                                        <p:cTn id="13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1" presetClass="exit" presetSubtype="0" fill="hold" grpId="1" nodeType="clickEffect">
                                  <p:stCondLst>
                                    <p:cond delay="0"/>
                                  </p:stCondLst>
                                  <p:childTnLst>
                                    <p:set>
                                      <p:cBhvr>
                                        <p:cTn id="143" dur="1" fill="hold">
                                          <p:stCondLst>
                                            <p:cond delay="0"/>
                                          </p:stCondLst>
                                        </p:cTn>
                                        <p:tgtEl>
                                          <p:spTgt spid="23"/>
                                        </p:tgtEl>
                                        <p:attrNameLst>
                                          <p:attrName>style.visibility</p:attrName>
                                        </p:attrNameLst>
                                      </p:cBhvr>
                                      <p:to>
                                        <p:strVal val="hidden"/>
                                      </p:to>
                                    </p:set>
                                  </p:childTnLst>
                                </p:cTn>
                              </p:par>
                            </p:childTnLst>
                          </p:cTn>
                        </p:par>
                      </p:childTnLst>
                    </p:cTn>
                  </p:par>
                  <p:par>
                    <p:cTn id="144" fill="hold">
                      <p:stCondLst>
                        <p:cond delay="indefinite"/>
                      </p:stCondLst>
                      <p:childTnLst>
                        <p:par>
                          <p:cTn id="145" fill="hold">
                            <p:stCondLst>
                              <p:cond delay="0"/>
                            </p:stCondLst>
                            <p:childTnLst>
                              <p:par>
                                <p:cTn id="146" presetID="2" presetClass="entr" presetSubtype="4" fill="hold" grpId="0" nodeType="clickEffect">
                                  <p:stCondLst>
                                    <p:cond delay="0"/>
                                  </p:stCondLst>
                                  <p:childTnLst>
                                    <p:set>
                                      <p:cBhvr>
                                        <p:cTn id="147" dur="1" fill="hold">
                                          <p:stCondLst>
                                            <p:cond delay="0"/>
                                          </p:stCondLst>
                                        </p:cTn>
                                        <p:tgtEl>
                                          <p:spTgt spid="24"/>
                                        </p:tgtEl>
                                        <p:attrNameLst>
                                          <p:attrName>style.visibility</p:attrName>
                                        </p:attrNameLst>
                                      </p:cBhvr>
                                      <p:to>
                                        <p:strVal val="visible"/>
                                      </p:to>
                                    </p:set>
                                    <p:anim calcmode="lin" valueType="num">
                                      <p:cBhvr additive="base">
                                        <p:cTn id="148" dur="500" fill="hold"/>
                                        <p:tgtEl>
                                          <p:spTgt spid="24"/>
                                        </p:tgtEl>
                                        <p:attrNameLst>
                                          <p:attrName>ppt_x</p:attrName>
                                        </p:attrNameLst>
                                      </p:cBhvr>
                                      <p:tavLst>
                                        <p:tav tm="0">
                                          <p:val>
                                            <p:strVal val="#ppt_x"/>
                                          </p:val>
                                        </p:tav>
                                        <p:tav tm="100000">
                                          <p:val>
                                            <p:strVal val="#ppt_x"/>
                                          </p:val>
                                        </p:tav>
                                      </p:tavLst>
                                    </p:anim>
                                    <p:anim calcmode="lin" valueType="num">
                                      <p:cBhvr additive="base">
                                        <p:cTn id="14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1" presetClass="exit" presetSubtype="0" fill="hold" grpId="1" nodeType="clickEffect">
                                  <p:stCondLst>
                                    <p:cond delay="0"/>
                                  </p:stCondLst>
                                  <p:childTnLst>
                                    <p:set>
                                      <p:cBhvr>
                                        <p:cTn id="153" dur="1" fill="hold">
                                          <p:stCondLst>
                                            <p:cond delay="0"/>
                                          </p:stCondLst>
                                        </p:cTn>
                                        <p:tgtEl>
                                          <p:spTgt spid="24"/>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2" presetClass="entr" presetSubtype="4" fill="hold" grpId="0" nodeType="clickEffect">
                                  <p:stCondLst>
                                    <p:cond delay="0"/>
                                  </p:stCondLst>
                                  <p:childTnLst>
                                    <p:set>
                                      <p:cBhvr>
                                        <p:cTn id="157" dur="1" fill="hold">
                                          <p:stCondLst>
                                            <p:cond delay="0"/>
                                          </p:stCondLst>
                                        </p:cTn>
                                        <p:tgtEl>
                                          <p:spTgt spid="25"/>
                                        </p:tgtEl>
                                        <p:attrNameLst>
                                          <p:attrName>style.visibility</p:attrName>
                                        </p:attrNameLst>
                                      </p:cBhvr>
                                      <p:to>
                                        <p:strVal val="visible"/>
                                      </p:to>
                                    </p:set>
                                    <p:anim calcmode="lin" valueType="num">
                                      <p:cBhvr additive="base">
                                        <p:cTn id="158" dur="500" fill="hold"/>
                                        <p:tgtEl>
                                          <p:spTgt spid="25"/>
                                        </p:tgtEl>
                                        <p:attrNameLst>
                                          <p:attrName>ppt_x</p:attrName>
                                        </p:attrNameLst>
                                      </p:cBhvr>
                                      <p:tavLst>
                                        <p:tav tm="0">
                                          <p:val>
                                            <p:strVal val="#ppt_x"/>
                                          </p:val>
                                        </p:tav>
                                        <p:tav tm="100000">
                                          <p:val>
                                            <p:strVal val="#ppt_x"/>
                                          </p:val>
                                        </p:tav>
                                      </p:tavLst>
                                    </p:anim>
                                    <p:anim calcmode="lin" valueType="num">
                                      <p:cBhvr additive="base">
                                        <p:cTn id="159" dur="500" fill="hold"/>
                                        <p:tgtEl>
                                          <p:spTgt spid="25"/>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26"/>
                                        </p:tgtEl>
                                        <p:attrNameLst>
                                          <p:attrName>style.visibility</p:attrName>
                                        </p:attrNameLst>
                                      </p:cBhvr>
                                      <p:to>
                                        <p:strVal val="visible"/>
                                      </p:to>
                                    </p:set>
                                    <p:anim calcmode="lin" valueType="num">
                                      <p:cBhvr additive="base">
                                        <p:cTn id="162" dur="500" fill="hold"/>
                                        <p:tgtEl>
                                          <p:spTgt spid="26"/>
                                        </p:tgtEl>
                                        <p:attrNameLst>
                                          <p:attrName>ppt_x</p:attrName>
                                        </p:attrNameLst>
                                      </p:cBhvr>
                                      <p:tavLst>
                                        <p:tav tm="0">
                                          <p:val>
                                            <p:strVal val="#ppt_x"/>
                                          </p:val>
                                        </p:tav>
                                        <p:tav tm="100000">
                                          <p:val>
                                            <p:strVal val="#ppt_x"/>
                                          </p:val>
                                        </p:tav>
                                      </p:tavLst>
                                    </p:anim>
                                    <p:anim calcmode="lin" valueType="num">
                                      <p:cBhvr additive="base">
                                        <p:cTn id="16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1" presetClass="exit" presetSubtype="0" fill="hold" grpId="1" nodeType="clickEffect">
                                  <p:stCondLst>
                                    <p:cond delay="0"/>
                                  </p:stCondLst>
                                  <p:childTnLst>
                                    <p:set>
                                      <p:cBhvr>
                                        <p:cTn id="167" dur="1" fill="hold">
                                          <p:stCondLst>
                                            <p:cond delay="0"/>
                                          </p:stCondLst>
                                        </p:cTn>
                                        <p:tgtEl>
                                          <p:spTgt spid="25"/>
                                        </p:tgtEl>
                                        <p:attrNameLst>
                                          <p:attrName>style.visibility</p:attrName>
                                        </p:attrNameLst>
                                      </p:cBhvr>
                                      <p:to>
                                        <p:strVal val="hidden"/>
                                      </p:to>
                                    </p:set>
                                  </p:childTnLst>
                                </p:cTn>
                              </p:par>
                              <p:par>
                                <p:cTn id="168" presetID="1" presetClass="exit" presetSubtype="0" fill="hold" grpId="1" nodeType="withEffect">
                                  <p:stCondLst>
                                    <p:cond delay="0"/>
                                  </p:stCondLst>
                                  <p:childTnLst>
                                    <p:set>
                                      <p:cBhvr>
                                        <p:cTn id="169"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bldLvl="0" animBg="1"/>
      <p:bldP spid="6" grpId="0"/>
      <p:bldP spid="6" grpId="1"/>
      <p:bldP spid="7" grpId="0" animBg="1"/>
      <p:bldP spid="7" grpId="1" animBg="1"/>
      <p:bldP spid="8" grpId="0" animBg="1"/>
      <p:bldP spid="8" grpId="1" animBg="1"/>
      <p:bldP spid="9" grpId="0" animBg="1"/>
      <p:bldP spid="10" grpId="0" animBg="1"/>
      <p:bldP spid="12" grpId="0" animBg="1"/>
      <p:bldP spid="13" grpId="0" animBg="1"/>
      <p:bldP spid="14" grpId="0" animBg="1"/>
      <p:bldP spid="15" grpId="0" animBg="1"/>
      <p:bldP spid="9" grpId="1" animBg="1"/>
      <p:bldP spid="10" grpId="1" animBg="1"/>
      <p:bldP spid="12" grpId="1" animBg="1"/>
      <p:bldP spid="13" grpId="1" animBg="1"/>
      <p:bldP spid="14" grpId="1" animBg="1"/>
      <p:bldP spid="15" grpId="1" animBg="1"/>
      <p:bldP spid="16" grpId="0" animBg="1"/>
      <p:bldP spid="16" grpId="1" animBg="1"/>
      <p:bldP spid="18" grpId="0" animBg="1"/>
      <p:bldP spid="18" grpId="1" animBg="1"/>
      <p:bldP spid="19" grpId="0" animBg="1"/>
      <p:bldP spid="19" grpId="1" animBg="1"/>
      <p:bldP spid="20" grpId="0" animBg="1"/>
      <p:bldP spid="21" grpId="0" animBg="1"/>
      <p:bldP spid="20" grpId="1" animBg="1"/>
      <p:bldP spid="21" grpId="1" animBg="1"/>
      <p:bldP spid="23" grpId="0" animBg="1"/>
      <p:bldP spid="23" grpId="1" animBg="1"/>
      <p:bldP spid="25" grpId="0" animBg="1"/>
      <p:bldP spid="26" grpId="0" animBg="1"/>
      <p:bldP spid="25" grpId="1" animBg="1"/>
      <p:bldP spid="26" grpId="1" animBg="1"/>
      <p:bldP spid="24" grpId="0" animBg="1"/>
      <p:bldP spid="2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457200" y="2465705"/>
            <a:ext cx="8229600" cy="1522730"/>
          </a:xfrm>
        </p:spPr>
        <p:txBody>
          <a:bodyPr/>
          <a:p>
            <a:r>
              <a:rPr lang="zh-CN" altLang="en-US" b="1">
                <a:solidFill>
                  <a:schemeClr val="tx1"/>
                </a:solidFill>
                <a:effectLst>
                  <a:outerShdw blurRad="38100" dist="19050" dir="2700000" algn="tl" rotWithShape="0">
                    <a:schemeClr val="dk1">
                      <a:alpha val="40000"/>
                    </a:schemeClr>
                  </a:outerShdw>
                </a:effectLst>
              </a:rPr>
              <a:t>第二步：网上办理年度调整</a:t>
            </a:r>
            <a:br>
              <a:rPr lang="zh-CN" altLang="en-US" b="1">
                <a:solidFill>
                  <a:schemeClr val="tx1"/>
                </a:solidFill>
                <a:effectLst>
                  <a:outerShdw blurRad="38100" dist="19050" dir="2700000" algn="tl" rotWithShape="0">
                    <a:schemeClr val="dk1">
                      <a:alpha val="40000"/>
                    </a:schemeClr>
                  </a:outerShdw>
                </a:effectLst>
              </a:rPr>
            </a:br>
            <a:br>
              <a:rPr lang="zh-CN" altLang="en-US" b="1">
                <a:solidFill>
                  <a:schemeClr val="tx1"/>
                </a:solidFill>
                <a:effectLst>
                  <a:outerShdw blurRad="38100" dist="19050" dir="2700000" algn="tl" rotWithShape="0">
                    <a:schemeClr val="dk1">
                      <a:alpha val="40000"/>
                    </a:schemeClr>
                  </a:outerShdw>
                </a:effectLst>
              </a:rPr>
            </a:br>
            <a:r>
              <a:rPr lang="zh-CN" altLang="en-US" sz="3600" b="1">
                <a:solidFill>
                  <a:schemeClr val="tx1"/>
                </a:solidFill>
                <a:effectLst>
                  <a:outerShdw blurRad="38100" dist="19050" dir="2700000" algn="tl" rotWithShape="0">
                    <a:schemeClr val="dk1">
                      <a:alpha val="40000"/>
                    </a:schemeClr>
                  </a:outerShdw>
                </a:effectLst>
              </a:rPr>
              <a:t>表格填写完整后，持有数字证书或有刷脸登录权限的单位经办人可登录公积金网上办事大厅（单位版）办理年度调整业务</a:t>
            </a:r>
            <a:endParaRPr lang="zh-CN" altLang="en-US" sz="36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857183"/>
            <a:ext cx="8229600" cy="1143000"/>
          </a:xfrm>
        </p:spPr>
        <p:txBody>
          <a:bodyPr/>
          <a:p>
            <a:r>
              <a:rPr lang="zh-CN" altLang="en-US" sz="4800" b="1">
                <a:solidFill>
                  <a:srgbClr val="FF0000"/>
                </a:solidFill>
              </a:rPr>
              <a:t>注意</a:t>
            </a:r>
            <a:br>
              <a:rPr lang="zh-CN" altLang="en-US" sz="4800" b="1">
                <a:solidFill>
                  <a:srgbClr val="FF0000"/>
                </a:solidFill>
              </a:rPr>
            </a:br>
            <a:r>
              <a:rPr lang="zh-CN" altLang="en-US" sz="4800" b="1">
                <a:solidFill>
                  <a:srgbClr val="FF0000"/>
                </a:solidFill>
              </a:rPr>
              <a:t>若没有公积金数字证书或刷脸登录权限的单位，请预约到柜台办理！</a:t>
            </a:r>
            <a:endParaRPr lang="zh-CN" altLang="en-US" sz="4800" b="1">
              <a:solidFill>
                <a:srgbClr val="FF0000"/>
              </a:solidFill>
            </a:endParaRPr>
          </a:p>
        </p:txBody>
      </p:sp>
      <p:pic>
        <p:nvPicPr>
          <p:cNvPr id="4" name="图片 3"/>
          <p:cNvPicPr>
            <a:picLocks noChangeAspect="1"/>
          </p:cNvPicPr>
          <p:nvPr/>
        </p:nvPicPr>
        <p:blipFill>
          <a:blip r:embed="rId1"/>
          <a:stretch>
            <a:fillRect/>
          </a:stretch>
        </p:blipFill>
        <p:spPr>
          <a:xfrm>
            <a:off x="-9525" y="-5080"/>
            <a:ext cx="9163050" cy="6868160"/>
          </a:xfrm>
          <a:prstGeom prst="rect">
            <a:avLst/>
          </a:prstGeom>
        </p:spPr>
      </p:pic>
      <p:sp>
        <p:nvSpPr>
          <p:cNvPr id="12" name="圆角矩形 11"/>
          <p:cNvSpPr/>
          <p:nvPr/>
        </p:nvSpPr>
        <p:spPr>
          <a:xfrm>
            <a:off x="3851910" y="44450"/>
            <a:ext cx="648335" cy="36004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 12"/>
          <p:cNvSpPr/>
          <p:nvPr/>
        </p:nvSpPr>
        <p:spPr>
          <a:xfrm>
            <a:off x="4004310" y="1642745"/>
            <a:ext cx="648335" cy="36004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云形 13"/>
          <p:cNvSpPr/>
          <p:nvPr/>
        </p:nvSpPr>
        <p:spPr>
          <a:xfrm>
            <a:off x="5076190" y="476885"/>
            <a:ext cx="3096260" cy="180022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登录网上办事大厅后，选择缴存业务</a:t>
            </a:r>
            <a:r>
              <a:rPr lang="en-US" altLang="zh-CN" b="1">
                <a:solidFill>
                  <a:srgbClr val="FF0000"/>
                </a:solidFill>
              </a:rPr>
              <a:t>--</a:t>
            </a:r>
            <a:r>
              <a:rPr lang="zh-CN" altLang="en-US" b="1">
                <a:solidFill>
                  <a:srgbClr val="FF0000"/>
                </a:solidFill>
              </a:rPr>
              <a:t>年度缴存调整，进入年度调整操作界面</a:t>
            </a:r>
            <a:endParaRPr lang="zh-CN" alt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down)">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nodeType="clickEffect">
                                  <p:stCondLst>
                                    <p:cond delay="0"/>
                                  </p:stCondLst>
                                  <p:childTnLst>
                                    <p:set>
                                      <p:cBhvr>
                                        <p:cTn id="37" dur="1" fill="hold">
                                          <p:stCondLst>
                                            <p:cond delay="0"/>
                                          </p:stCondLst>
                                        </p:cTn>
                                        <p:tgtEl>
                                          <p:spTgt spid="4"/>
                                        </p:tgtEl>
                                        <p:attrNameLst>
                                          <p:attrName>style.visibility</p:attrName>
                                        </p:attrNameLst>
                                      </p:cBhvr>
                                      <p:to>
                                        <p:strVal val="hidden"/>
                                      </p:to>
                                    </p:set>
                                  </p:childTnLst>
                                </p:cTn>
                              </p:par>
                              <p:par>
                                <p:cTn id="38" presetID="1" presetClass="exit" presetSubtype="0" fill="hold" grpId="1" nodeType="withEffect">
                                  <p:stCondLst>
                                    <p:cond delay="0"/>
                                  </p:stCondLst>
                                  <p:childTnLst>
                                    <p:set>
                                      <p:cBhvr>
                                        <p:cTn id="39" dur="1" fill="hold">
                                          <p:stCondLst>
                                            <p:cond delay="0"/>
                                          </p:stCondLst>
                                        </p:cTn>
                                        <p:tgtEl>
                                          <p:spTgt spid="12"/>
                                        </p:tgtEl>
                                        <p:attrNameLst>
                                          <p:attrName>style.visibility</p:attrName>
                                        </p:attrNameLst>
                                      </p:cBhvr>
                                      <p:to>
                                        <p:strVal val="hidden"/>
                                      </p:to>
                                    </p:set>
                                  </p:childTnLst>
                                </p:cTn>
                              </p:par>
                              <p:par>
                                <p:cTn id="40" presetID="1" presetClass="exit" presetSubtype="0" fill="hold" grpId="1" nodeType="withEffect">
                                  <p:stCondLst>
                                    <p:cond delay="0"/>
                                  </p:stCondLst>
                                  <p:childTnLst>
                                    <p:set>
                                      <p:cBhvr>
                                        <p:cTn id="41" dur="1" fill="hold">
                                          <p:stCondLst>
                                            <p:cond delay="0"/>
                                          </p:stCondLst>
                                        </p:cTn>
                                        <p:tgtEl>
                                          <p:spTgt spid="13"/>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4" grpId="0" bldLvl="0" animBg="1"/>
      <p:bldP spid="12" grpId="0" bldLvl="0" animBg="1"/>
      <p:bldP spid="13" grpId="0" bldLvl="0" animBg="1"/>
      <p:bldP spid="12" grpId="1" bldLvl="0" animBg="1"/>
      <p:bldP spid="13" grpId="1" bldLvl="0" animBg="1"/>
      <p:bldP spid="14" grpId="1"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3810" y="1905"/>
            <a:ext cx="9126855" cy="6828155"/>
          </a:xfrm>
          <a:prstGeom prst="rect">
            <a:avLst/>
          </a:prstGeom>
        </p:spPr>
      </p:pic>
      <p:sp>
        <p:nvSpPr>
          <p:cNvPr id="5" name="云形标注 4"/>
          <p:cNvSpPr/>
          <p:nvPr/>
        </p:nvSpPr>
        <p:spPr>
          <a:xfrm>
            <a:off x="4620260" y="831215"/>
            <a:ext cx="2497455" cy="1552575"/>
          </a:xfrm>
          <a:prstGeom prst="cloudCallout">
            <a:avLst>
              <a:gd name="adj1" fmla="val -26506"/>
              <a:gd name="adj2" fmla="val 623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b="1">
                <a:solidFill>
                  <a:srgbClr val="FF0000"/>
                </a:solidFill>
              </a:rPr>
              <a:t>“</a:t>
            </a:r>
            <a:r>
              <a:rPr lang="zh-CN" altLang="en-US" b="1">
                <a:solidFill>
                  <a:srgbClr val="FF0000"/>
                </a:solidFill>
              </a:rPr>
              <a:t>启用年月</a:t>
            </a:r>
            <a:r>
              <a:rPr lang="en-US" altLang="zh-CN" b="1">
                <a:solidFill>
                  <a:srgbClr val="FF0000"/>
                </a:solidFill>
              </a:rPr>
              <a:t>”</a:t>
            </a:r>
            <a:r>
              <a:rPr lang="zh-CN" altLang="en-US" b="1">
                <a:solidFill>
                  <a:srgbClr val="FF0000"/>
                </a:solidFill>
              </a:rPr>
              <a:t>按照《调整批处理文件》中的启用年月填写</a:t>
            </a:r>
            <a:endParaRPr lang="zh-CN" altLang="en-US" b="1">
              <a:solidFill>
                <a:srgbClr val="FF0000"/>
              </a:solidFill>
            </a:endParaRPr>
          </a:p>
        </p:txBody>
      </p:sp>
      <p:sp>
        <p:nvSpPr>
          <p:cNvPr id="6" name="云形标注 5"/>
          <p:cNvSpPr/>
          <p:nvPr/>
        </p:nvSpPr>
        <p:spPr>
          <a:xfrm>
            <a:off x="807085" y="1259840"/>
            <a:ext cx="2832100" cy="17189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b="1">
                <a:solidFill>
                  <a:srgbClr val="FF0000"/>
                </a:solidFill>
              </a:rPr>
              <a:t>“</a:t>
            </a:r>
            <a:r>
              <a:rPr lang="zh-CN" altLang="en-US" b="1">
                <a:solidFill>
                  <a:srgbClr val="FF0000"/>
                </a:solidFill>
              </a:rPr>
              <a:t>单位缴存比例</a:t>
            </a:r>
            <a:r>
              <a:rPr lang="en-US" altLang="zh-CN" b="1">
                <a:solidFill>
                  <a:srgbClr val="FF0000"/>
                </a:solidFill>
              </a:rPr>
              <a:t>”</a:t>
            </a:r>
            <a:r>
              <a:rPr lang="zh-CN" altLang="en-US" b="1">
                <a:solidFill>
                  <a:srgbClr val="FF0000"/>
                </a:solidFill>
              </a:rPr>
              <a:t>按照《调整批处理文件》中的单位比例填写</a:t>
            </a:r>
            <a:endParaRPr lang="zh-CN" altLang="en-US" b="1">
              <a:solidFill>
                <a:srgbClr val="FF0000"/>
              </a:solidFill>
            </a:endParaRPr>
          </a:p>
        </p:txBody>
      </p:sp>
      <p:sp>
        <p:nvSpPr>
          <p:cNvPr id="7" name="云形标注 6"/>
          <p:cNvSpPr/>
          <p:nvPr/>
        </p:nvSpPr>
        <p:spPr>
          <a:xfrm>
            <a:off x="1437005" y="3992880"/>
            <a:ext cx="2818130" cy="1483360"/>
          </a:xfrm>
          <a:prstGeom prst="cloudCallout">
            <a:avLst>
              <a:gd name="adj1" fmla="val -30227"/>
              <a:gd name="adj2" fmla="val -657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b="1">
                <a:solidFill>
                  <a:srgbClr val="FF0000"/>
                </a:solidFill>
              </a:rPr>
              <a:t>“</a:t>
            </a:r>
            <a:r>
              <a:rPr lang="zh-CN" altLang="en-US" b="1">
                <a:solidFill>
                  <a:srgbClr val="FF0000"/>
                </a:solidFill>
              </a:rPr>
              <a:t>养老保险缴存人数</a:t>
            </a:r>
            <a:r>
              <a:rPr lang="en-US" altLang="zh-CN" b="1">
                <a:solidFill>
                  <a:srgbClr val="FF0000"/>
                </a:solidFill>
              </a:rPr>
              <a:t>”</a:t>
            </a:r>
            <a:r>
              <a:rPr lang="zh-CN" altLang="en-US" b="1">
                <a:solidFill>
                  <a:srgbClr val="FF0000"/>
                </a:solidFill>
              </a:rPr>
              <a:t>填写单位目前缴养老保险的职工人数</a:t>
            </a:r>
            <a:endParaRPr lang="zh-CN" altLang="en-US" b="1">
              <a:solidFill>
                <a:srgbClr val="FF0000"/>
              </a:solidFill>
            </a:endParaRPr>
          </a:p>
        </p:txBody>
      </p:sp>
      <p:sp>
        <p:nvSpPr>
          <p:cNvPr id="9" name="云形标注 8"/>
          <p:cNvSpPr/>
          <p:nvPr/>
        </p:nvSpPr>
        <p:spPr>
          <a:xfrm>
            <a:off x="5160645" y="1948815"/>
            <a:ext cx="2817495" cy="1461770"/>
          </a:xfrm>
          <a:prstGeom prst="cloudCallout">
            <a:avLst>
              <a:gd name="adj1" fmla="val 24507"/>
              <a:gd name="adj2" fmla="val -66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信息录入完整后，点击</a:t>
            </a:r>
            <a:r>
              <a:rPr lang="en-US" altLang="zh-CN" b="1">
                <a:solidFill>
                  <a:srgbClr val="FF0000"/>
                </a:solidFill>
              </a:rPr>
              <a:t>“</a:t>
            </a:r>
            <a:r>
              <a:rPr lang="zh-CN" altLang="en-US" b="1">
                <a:solidFill>
                  <a:srgbClr val="FF0000"/>
                </a:solidFill>
              </a:rPr>
              <a:t>导入</a:t>
            </a:r>
            <a:r>
              <a:rPr lang="en-US" altLang="zh-CN" b="1">
                <a:solidFill>
                  <a:srgbClr val="FF0000"/>
                </a:solidFill>
              </a:rPr>
              <a:t>EXCEL”</a:t>
            </a:r>
            <a:endParaRPr lang="en-US" altLang="zh-CN" b="1">
              <a:solidFill>
                <a:srgbClr val="FF0000"/>
              </a:solidFill>
            </a:endParaRPr>
          </a:p>
        </p:txBody>
      </p:sp>
      <p:pic>
        <p:nvPicPr>
          <p:cNvPr id="10" name="图片 9"/>
          <p:cNvPicPr>
            <a:picLocks noChangeAspect="1"/>
          </p:cNvPicPr>
          <p:nvPr/>
        </p:nvPicPr>
        <p:blipFill>
          <a:blip r:embed="rId2"/>
          <a:stretch>
            <a:fillRect/>
          </a:stretch>
        </p:blipFill>
        <p:spPr>
          <a:xfrm>
            <a:off x="647065" y="1084580"/>
            <a:ext cx="7850505" cy="4662805"/>
          </a:xfrm>
          <a:prstGeom prst="rect">
            <a:avLst/>
          </a:prstGeom>
        </p:spPr>
      </p:pic>
      <p:sp>
        <p:nvSpPr>
          <p:cNvPr id="11" name="云形标注 10"/>
          <p:cNvSpPr/>
          <p:nvPr/>
        </p:nvSpPr>
        <p:spPr>
          <a:xfrm>
            <a:off x="1950720" y="2978785"/>
            <a:ext cx="2304415" cy="1440180"/>
          </a:xfrm>
          <a:prstGeom prst="cloudCallout">
            <a:avLst>
              <a:gd name="adj1" fmla="val -48374"/>
              <a:gd name="adj2" fmla="val -860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点击</a:t>
            </a:r>
            <a:r>
              <a:rPr lang="en-US" altLang="zh-CN" b="1">
                <a:solidFill>
                  <a:srgbClr val="FF0000"/>
                </a:solidFill>
              </a:rPr>
              <a:t>“</a:t>
            </a:r>
            <a:r>
              <a:rPr lang="zh-CN" altLang="en-US" b="1">
                <a:solidFill>
                  <a:srgbClr val="FF0000"/>
                </a:solidFill>
              </a:rPr>
              <a:t>添加</a:t>
            </a:r>
            <a:r>
              <a:rPr lang="en-US" altLang="zh-CN" b="1">
                <a:solidFill>
                  <a:srgbClr val="FF0000"/>
                </a:solidFill>
              </a:rPr>
              <a:t>”</a:t>
            </a:r>
            <a:r>
              <a:rPr lang="zh-CN" altLang="en-US" b="1">
                <a:solidFill>
                  <a:srgbClr val="FF0000"/>
                </a:solidFill>
              </a:rPr>
              <a:t>，选择已做好的《年调批处理文件》</a:t>
            </a:r>
            <a:endParaRPr lang="zh-CN" altLang="en-US" b="1">
              <a:solidFill>
                <a:srgbClr val="FF0000"/>
              </a:solidFill>
            </a:endParaRPr>
          </a:p>
        </p:txBody>
      </p:sp>
      <p:pic>
        <p:nvPicPr>
          <p:cNvPr id="12" name="图片 11"/>
          <p:cNvPicPr>
            <a:picLocks noChangeAspect="1"/>
          </p:cNvPicPr>
          <p:nvPr/>
        </p:nvPicPr>
        <p:blipFill>
          <a:blip r:embed="rId3"/>
          <a:stretch>
            <a:fillRect/>
          </a:stretch>
        </p:blipFill>
        <p:spPr>
          <a:xfrm>
            <a:off x="647065" y="1260475"/>
            <a:ext cx="8030210" cy="4486910"/>
          </a:xfrm>
          <a:prstGeom prst="rect">
            <a:avLst/>
          </a:prstGeom>
        </p:spPr>
      </p:pic>
      <p:sp>
        <p:nvSpPr>
          <p:cNvPr id="14" name="云形标注 13"/>
          <p:cNvSpPr/>
          <p:nvPr/>
        </p:nvSpPr>
        <p:spPr>
          <a:xfrm>
            <a:off x="2484120" y="2924810"/>
            <a:ext cx="2160270" cy="1152525"/>
          </a:xfrm>
          <a:prstGeom prst="cloudCallout">
            <a:avLst>
              <a:gd name="adj1" fmla="val -16137"/>
              <a:gd name="adj2" fmla="val -834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云形标注 12"/>
          <p:cNvSpPr/>
          <p:nvPr/>
        </p:nvSpPr>
        <p:spPr>
          <a:xfrm>
            <a:off x="2193290" y="2743200"/>
            <a:ext cx="3084830" cy="1522095"/>
          </a:xfrm>
          <a:prstGeom prst="cloudCallout">
            <a:avLst>
              <a:gd name="adj1" fmla="val 36805"/>
              <a:gd name="adj2" fmla="val -550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选择调整文件后，点击</a:t>
            </a:r>
            <a:r>
              <a:rPr lang="en-US" altLang="zh-CN" b="1">
                <a:solidFill>
                  <a:srgbClr val="FF0000"/>
                </a:solidFill>
              </a:rPr>
              <a:t>“</a:t>
            </a:r>
            <a:r>
              <a:rPr lang="zh-CN" altLang="en-US" b="1">
                <a:solidFill>
                  <a:srgbClr val="FF0000"/>
                </a:solidFill>
              </a:rPr>
              <a:t>开始上传</a:t>
            </a:r>
            <a:r>
              <a:rPr lang="en-US" altLang="zh-CN" b="1">
                <a:solidFill>
                  <a:srgbClr val="FF0000"/>
                </a:solidFill>
              </a:rPr>
              <a:t>”</a:t>
            </a:r>
            <a:r>
              <a:rPr lang="zh-CN" altLang="en-US" b="1">
                <a:solidFill>
                  <a:srgbClr val="FF0000"/>
                </a:solidFill>
              </a:rPr>
              <a:t>，再点击</a:t>
            </a:r>
            <a:r>
              <a:rPr lang="en-US" altLang="zh-CN" b="1">
                <a:solidFill>
                  <a:srgbClr val="FF0000"/>
                </a:solidFill>
              </a:rPr>
              <a:t>“</a:t>
            </a:r>
            <a:r>
              <a:rPr lang="zh-CN" altLang="en-US" b="1">
                <a:solidFill>
                  <a:srgbClr val="FF0000"/>
                </a:solidFill>
              </a:rPr>
              <a:t>确认</a:t>
            </a:r>
            <a:r>
              <a:rPr lang="en-US" altLang="zh-CN" b="1">
                <a:solidFill>
                  <a:srgbClr val="FF0000"/>
                </a:solidFill>
              </a:rPr>
              <a:t>”</a:t>
            </a:r>
            <a:r>
              <a:rPr lang="zh-CN" altLang="en-US" b="1">
                <a:solidFill>
                  <a:srgbClr val="FF0000"/>
                </a:solidFill>
              </a:rPr>
              <a:t>。</a:t>
            </a:r>
            <a:endParaRPr lang="zh-CN" altLang="en-US" b="1">
              <a:solidFill>
                <a:srgbClr val="FF0000"/>
              </a:solidFill>
            </a:endParaRPr>
          </a:p>
        </p:txBody>
      </p:sp>
      <p:sp>
        <p:nvSpPr>
          <p:cNvPr id="15" name="圆角矩形 14"/>
          <p:cNvSpPr/>
          <p:nvPr/>
        </p:nvSpPr>
        <p:spPr>
          <a:xfrm>
            <a:off x="1437005" y="4339590"/>
            <a:ext cx="4895215" cy="10725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注意：</a:t>
            </a:r>
            <a:endParaRPr lang="zh-CN" altLang="en-US" b="1">
              <a:solidFill>
                <a:srgbClr val="FF0000"/>
              </a:solidFill>
            </a:endParaRPr>
          </a:p>
          <a:p>
            <a:pPr algn="ctr"/>
            <a:r>
              <a:rPr lang="zh-CN" altLang="en-US" b="1">
                <a:solidFill>
                  <a:srgbClr val="FF0000"/>
                </a:solidFill>
              </a:rPr>
              <a:t>若</a:t>
            </a:r>
            <a:r>
              <a:rPr lang="en-US" altLang="zh-CN" b="1">
                <a:solidFill>
                  <a:srgbClr val="FF0000"/>
                </a:solidFill>
              </a:rPr>
              <a:t>“</a:t>
            </a:r>
            <a:r>
              <a:rPr lang="zh-CN" altLang="en-US" b="1">
                <a:solidFill>
                  <a:srgbClr val="FF0000"/>
                </a:solidFill>
              </a:rPr>
              <a:t>确认</a:t>
            </a:r>
            <a:r>
              <a:rPr lang="en-US" altLang="zh-CN" b="1">
                <a:solidFill>
                  <a:srgbClr val="FF0000"/>
                </a:solidFill>
              </a:rPr>
              <a:t>”</a:t>
            </a:r>
            <a:r>
              <a:rPr lang="zh-CN" altLang="en-US" b="1">
                <a:solidFill>
                  <a:srgbClr val="FF0000"/>
                </a:solidFill>
              </a:rPr>
              <a:t>后，系统提示导入的年度调整批处理文件内容有误，请按照系统提示进行修改，修改后再重新操作。</a:t>
            </a:r>
            <a:endParaRPr lang="zh-CN" altLang="en-US" b="1">
              <a:solidFill>
                <a:srgbClr val="FF0000"/>
              </a:solidFill>
            </a:endParaRPr>
          </a:p>
        </p:txBody>
      </p:sp>
      <p:pic>
        <p:nvPicPr>
          <p:cNvPr id="16" name="图片 15"/>
          <p:cNvPicPr>
            <a:picLocks noChangeAspect="1"/>
          </p:cNvPicPr>
          <p:nvPr/>
        </p:nvPicPr>
        <p:blipFill>
          <a:blip r:embed="rId4"/>
          <a:stretch>
            <a:fillRect/>
          </a:stretch>
        </p:blipFill>
        <p:spPr>
          <a:xfrm>
            <a:off x="3326130" y="2701925"/>
            <a:ext cx="2466975" cy="1428750"/>
          </a:xfrm>
          <a:prstGeom prst="rect">
            <a:avLst/>
          </a:prstGeom>
        </p:spPr>
      </p:pic>
      <p:sp>
        <p:nvSpPr>
          <p:cNvPr id="17" name="云形标注 16"/>
          <p:cNvSpPr/>
          <p:nvPr/>
        </p:nvSpPr>
        <p:spPr>
          <a:xfrm>
            <a:off x="5954395" y="2535555"/>
            <a:ext cx="2616200" cy="1541780"/>
          </a:xfrm>
          <a:prstGeom prst="cloudCallout">
            <a:avLst>
              <a:gd name="adj1" fmla="val -72712"/>
              <a:gd name="adj2" fmla="val 80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恭喜您！弹出这个框后就代表已经导入并验证成功啦</a:t>
            </a:r>
            <a:endParaRPr lang="zh-CN" alt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ppt_x"/>
                                          </p:val>
                                        </p:tav>
                                        <p:tav tm="100000">
                                          <p:val>
                                            <p:strVal val="#ppt_x"/>
                                          </p:val>
                                        </p:tav>
                                      </p:tavLst>
                                    </p:anim>
                                    <p:anim calcmode="lin" valueType="num">
                                      <p:cBhvr additive="base">
                                        <p:cTn id="5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2" nodeType="clickEffect">
                                  <p:stCondLst>
                                    <p:cond delay="0"/>
                                  </p:stCondLst>
                                  <p:childTnLst>
                                    <p:set>
                                      <p:cBhvr>
                                        <p:cTn id="57" dur="1" fill="hold">
                                          <p:stCondLst>
                                            <p:cond delay="0"/>
                                          </p:stCondLst>
                                        </p:cTn>
                                        <p:tgtEl>
                                          <p:spTgt spid="11"/>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10"/>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1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ppt_x"/>
                                          </p:val>
                                        </p:tav>
                                        <p:tav tm="100000">
                                          <p:val>
                                            <p:strVal val="#ppt_x"/>
                                          </p:val>
                                        </p:tav>
                                      </p:tavLst>
                                    </p:anim>
                                    <p:anim calcmode="lin" valueType="num">
                                      <p:cBhvr additive="base">
                                        <p:cTn id="69" dur="500" fill="hold"/>
                                        <p:tgtEl>
                                          <p:spTgt spid="1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13"/>
                                        </p:tgtEl>
                                        <p:attrNameLst>
                                          <p:attrName>style.visibility</p:attrName>
                                        </p:attrNameLst>
                                      </p:cBhvr>
                                      <p:to>
                                        <p:strVal val="visible"/>
                                      </p:to>
                                    </p:set>
                                    <p:anim calcmode="lin" valueType="num">
                                      <p:cBhvr additive="base">
                                        <p:cTn id="72" dur="500" fill="hold"/>
                                        <p:tgtEl>
                                          <p:spTgt spid="13"/>
                                        </p:tgtEl>
                                        <p:attrNameLst>
                                          <p:attrName>ppt_x</p:attrName>
                                        </p:attrNameLst>
                                      </p:cBhvr>
                                      <p:tavLst>
                                        <p:tav tm="0">
                                          <p:val>
                                            <p:strVal val="#ppt_x"/>
                                          </p:val>
                                        </p:tav>
                                        <p:tav tm="100000">
                                          <p:val>
                                            <p:strVal val="#ppt_x"/>
                                          </p:val>
                                        </p:tav>
                                      </p:tavLst>
                                    </p:anim>
                                    <p:anim calcmode="lin" valueType="num">
                                      <p:cBhvr additive="base">
                                        <p:cTn id="7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additive="base">
                                        <p:cTn id="78" dur="500" fill="hold"/>
                                        <p:tgtEl>
                                          <p:spTgt spid="15"/>
                                        </p:tgtEl>
                                        <p:attrNameLst>
                                          <p:attrName>ppt_x</p:attrName>
                                        </p:attrNameLst>
                                      </p:cBhvr>
                                      <p:tavLst>
                                        <p:tav tm="0">
                                          <p:val>
                                            <p:strVal val="#ppt_x"/>
                                          </p:val>
                                        </p:tav>
                                        <p:tav tm="100000">
                                          <p:val>
                                            <p:strVal val="#ppt_x"/>
                                          </p:val>
                                        </p:tav>
                                      </p:tavLst>
                                    </p:anim>
                                    <p:anim calcmode="lin" valueType="num">
                                      <p:cBhvr additive="base">
                                        <p:cTn id="7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1" presetClass="exit" presetSubtype="0" fill="hold" grpId="1" nodeType="clickEffect">
                                  <p:stCondLst>
                                    <p:cond delay="0"/>
                                  </p:stCondLst>
                                  <p:childTnLst>
                                    <p:set>
                                      <p:cBhvr>
                                        <p:cTn id="83" dur="1" fill="hold">
                                          <p:stCondLst>
                                            <p:cond delay="0"/>
                                          </p:stCondLst>
                                        </p:cTn>
                                        <p:tgtEl>
                                          <p:spTgt spid="15"/>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13"/>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14"/>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17"/>
                                        </p:tgtEl>
                                        <p:attrNameLst>
                                          <p:attrName>style.visibility</p:attrName>
                                        </p:attrNameLst>
                                      </p:cBhvr>
                                      <p:to>
                                        <p:strVal val="visible"/>
                                      </p:to>
                                    </p:set>
                                    <p:anim calcmode="lin" valueType="num">
                                      <p:cBhvr additive="base">
                                        <p:cTn id="92" dur="500" fill="hold"/>
                                        <p:tgtEl>
                                          <p:spTgt spid="17"/>
                                        </p:tgtEl>
                                        <p:attrNameLst>
                                          <p:attrName>ppt_x</p:attrName>
                                        </p:attrNameLst>
                                      </p:cBhvr>
                                      <p:tavLst>
                                        <p:tav tm="0">
                                          <p:val>
                                            <p:strVal val="#ppt_x"/>
                                          </p:val>
                                        </p:tav>
                                        <p:tav tm="100000">
                                          <p:val>
                                            <p:strVal val="#ppt_x"/>
                                          </p:val>
                                        </p:tav>
                                      </p:tavLst>
                                    </p:anim>
                                    <p:anim calcmode="lin" valueType="num">
                                      <p:cBhvr additive="base">
                                        <p:cTn id="93" dur="500" fill="hold"/>
                                        <p:tgtEl>
                                          <p:spTgt spid="17"/>
                                        </p:tgtEl>
                                        <p:attrNameLst>
                                          <p:attrName>ppt_y</p:attrName>
                                        </p:attrNameLst>
                                      </p:cBhvr>
                                      <p:tavLst>
                                        <p:tav tm="0">
                                          <p:val>
                                            <p:strVal val="1+#ppt_h/2"/>
                                          </p:val>
                                        </p:tav>
                                        <p:tav tm="100000">
                                          <p:val>
                                            <p:strVal val="#ppt_y"/>
                                          </p:val>
                                        </p:tav>
                                      </p:tavLst>
                                    </p:anim>
                                  </p:childTnLst>
                                </p:cTn>
                              </p:par>
                              <p:par>
                                <p:cTn id="94" presetID="2" presetClass="entr" presetSubtype="4" fill="hold" nodeType="withEffect">
                                  <p:stCondLst>
                                    <p:cond delay="0"/>
                                  </p:stCondLst>
                                  <p:childTnLst>
                                    <p:set>
                                      <p:cBhvr>
                                        <p:cTn id="95" dur="1" fill="hold">
                                          <p:stCondLst>
                                            <p:cond delay="0"/>
                                          </p:stCondLst>
                                        </p:cTn>
                                        <p:tgtEl>
                                          <p:spTgt spid="16"/>
                                        </p:tgtEl>
                                        <p:attrNameLst>
                                          <p:attrName>style.visibility</p:attrName>
                                        </p:attrNameLst>
                                      </p:cBhvr>
                                      <p:to>
                                        <p:strVal val="visible"/>
                                      </p:to>
                                    </p:set>
                                    <p:anim calcmode="lin" valueType="num">
                                      <p:cBhvr additive="base">
                                        <p:cTn id="96" dur="500" fill="hold"/>
                                        <p:tgtEl>
                                          <p:spTgt spid="16"/>
                                        </p:tgtEl>
                                        <p:attrNameLst>
                                          <p:attrName>ppt_x</p:attrName>
                                        </p:attrNameLst>
                                      </p:cBhvr>
                                      <p:tavLst>
                                        <p:tav tm="0">
                                          <p:val>
                                            <p:strVal val="#ppt_x"/>
                                          </p:val>
                                        </p:tav>
                                        <p:tav tm="100000">
                                          <p:val>
                                            <p:strVal val="#ppt_x"/>
                                          </p:val>
                                        </p:tav>
                                      </p:tavLst>
                                    </p:anim>
                                    <p:anim calcmode="lin" valueType="num">
                                      <p:cBhvr additive="base">
                                        <p:cTn id="9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9" grpId="0" animBg="1"/>
      <p:bldP spid="9" grpId="1" animBg="1"/>
      <p:bldP spid="11" grpId="0" bldLvl="0" animBg="1"/>
      <p:bldP spid="11" grpId="2" animBg="1"/>
      <p:bldP spid="14" grpId="0" animBg="1"/>
      <p:bldP spid="13" grpId="0" animBg="1"/>
      <p:bldP spid="15" grpId="0" animBg="1"/>
      <p:bldP spid="15" grpId="1" animBg="1"/>
      <p:bldP spid="13" grpId="1" animBg="1"/>
      <p:bldP spid="14" grpId="1"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4445" y="30480"/>
            <a:ext cx="9170670" cy="6684010"/>
          </a:xfrm>
          <a:prstGeom prst="rect">
            <a:avLst/>
          </a:prstGeom>
        </p:spPr>
      </p:pic>
      <p:sp>
        <p:nvSpPr>
          <p:cNvPr id="5" name="云形标注 4"/>
          <p:cNvSpPr/>
          <p:nvPr/>
        </p:nvSpPr>
        <p:spPr>
          <a:xfrm>
            <a:off x="5663565" y="2026920"/>
            <a:ext cx="3107055" cy="2159635"/>
          </a:xfrm>
          <a:prstGeom prst="cloudCallout">
            <a:avLst>
              <a:gd name="adj1" fmla="val 50648"/>
              <a:gd name="adj2" fmla="val -557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返回年调操作界面后，点击</a:t>
            </a:r>
            <a:r>
              <a:rPr lang="en-US" altLang="zh-CN" b="1">
                <a:solidFill>
                  <a:srgbClr val="FF0000"/>
                </a:solidFill>
              </a:rPr>
              <a:t>“</a:t>
            </a:r>
            <a:r>
              <a:rPr lang="zh-CN" altLang="en-US" b="1">
                <a:solidFill>
                  <a:srgbClr val="FF0000"/>
                </a:solidFill>
              </a:rPr>
              <a:t>确认</a:t>
            </a:r>
            <a:r>
              <a:rPr lang="en-US" altLang="zh-CN" b="1">
                <a:solidFill>
                  <a:srgbClr val="FF0000"/>
                </a:solidFill>
              </a:rPr>
              <a:t>”</a:t>
            </a:r>
            <a:r>
              <a:rPr lang="zh-CN" altLang="en-US" b="1">
                <a:solidFill>
                  <a:srgbClr val="FF0000"/>
                </a:solidFill>
              </a:rPr>
              <a:t>，系统提示操作成功则代表完成了年度调整业务</a:t>
            </a:r>
            <a:endParaRPr lang="zh-CN" altLang="en-US" b="1">
              <a:solidFill>
                <a:srgbClr val="FF0000"/>
              </a:solidFill>
            </a:endParaRPr>
          </a:p>
        </p:txBody>
      </p:sp>
      <p:pic>
        <p:nvPicPr>
          <p:cNvPr id="6" name="图片 5"/>
          <p:cNvPicPr>
            <a:picLocks noChangeAspect="1"/>
          </p:cNvPicPr>
          <p:nvPr/>
        </p:nvPicPr>
        <p:blipFill>
          <a:blip r:embed="rId2"/>
          <a:stretch>
            <a:fillRect/>
          </a:stretch>
        </p:blipFill>
        <p:spPr>
          <a:xfrm>
            <a:off x="2863215" y="2845435"/>
            <a:ext cx="2486025" cy="16573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896</Words>
  <Application>WPS 演示</Application>
  <PresentationFormat/>
  <Paragraphs>58</Paragraphs>
  <Slides>7</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7</vt:i4>
      </vt:variant>
    </vt:vector>
  </HeadingPairs>
  <TitlesOfParts>
    <vt:vector size="15" baseType="lpstr">
      <vt:lpstr>Arial</vt:lpstr>
      <vt:lpstr>宋体</vt:lpstr>
      <vt:lpstr>Wingdings</vt:lpstr>
      <vt:lpstr>微软雅黑</vt:lpstr>
      <vt:lpstr>Arial Unicode MS</vt:lpstr>
      <vt:lpstr>Calibri</vt:lpstr>
      <vt:lpstr>默认设计模板</vt:lpstr>
      <vt:lpstr>1_默认设计模板</vt:lpstr>
      <vt:lpstr>缴存单位网上办理 年度调整操作指引 （请使用幻灯片放映方式浏览）</vt:lpstr>
      <vt:lpstr>第一步：表格填写  《住房公积金年度缴存调整批处理文件》</vt:lpstr>
      <vt:lpstr>PowerPoint 演示文稿</vt:lpstr>
      <vt:lpstr>第二步：网上办理年度调整  表格填写完整后，持有数字证书或有刷脸登录权限的单位经办人可登录公积金网上办事大厅（单位版）办理年度调整业务</vt:lpstr>
      <vt:lpstr>注意 若没有公积金数字证书或刷脸登录权限的单位，请预约到柜台办理！</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网上办理年度调整</dc:title>
  <dc:creator>Vicon</dc:creator>
  <cp:lastModifiedBy>Gjjgjb</cp:lastModifiedBy>
  <cp:revision>16</cp:revision>
  <dcterms:created xsi:type="dcterms:W3CDTF">2020-06-29T09:32:00Z</dcterms:created>
  <dcterms:modified xsi:type="dcterms:W3CDTF">2025-07-02T07:11:03Z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DB814BA89ADA461D9D737C477611011C_12</vt:lpwstr>
  </property>
</Properties>
</file>