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51"/>
        <p:guide pos="291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494280"/>
            <a:ext cx="7772400" cy="1470025"/>
          </a:xfrm>
        </p:spPr>
        <p:txBody>
          <a:bodyPr anchor="ctr" anchorCtr="0"/>
          <a:p>
            <a:pPr defTabSz="914400">
              <a:buNone/>
            </a:pPr>
            <a:r>
              <a:rPr lang="zh-CN" sz="6000" b="1" kern="1200" baseline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缴存单位网上办理</a:t>
            </a:r>
            <a:br>
              <a:rPr lang="zh-CN" sz="6000" b="1" kern="1200" baseline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sz="6000" b="1" kern="1200" baseline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年度调整操作指引</a:t>
            </a:r>
            <a:br>
              <a:rPr lang="zh-CN" sz="6000" b="1" kern="1200" baseline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sz="4400" b="1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（请使用幻灯片放映方式浏览）</a:t>
            </a:r>
            <a:endParaRPr lang="zh-CN" sz="6000" b="1" kern="1200" baseline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65705"/>
            <a:ext cx="8229600" cy="1522730"/>
          </a:xfrm>
        </p:spPr>
        <p:txBody>
          <a:bodyPr/>
          <a:p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第一步：表格填写</a:t>
            </a:r>
            <a:b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《住房公积金年度缴存调整批处理文件》</a:t>
            </a:r>
            <a:endParaRPr lang="zh-CN" altLang="en-US" sz="3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065" y="140335"/>
            <a:ext cx="9168130" cy="63976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60805" y="1536700"/>
            <a:ext cx="642239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注意：</a:t>
            </a:r>
            <a:endParaRPr lang="zh-CN" altLang="en-US" sz="4000" b="1">
              <a:solidFill>
                <a:srgbClr val="FF0000"/>
              </a:solidFill>
            </a:endParaRPr>
          </a:p>
          <a:p>
            <a:r>
              <a:rPr lang="zh-CN" altLang="en-US" sz="4000" b="1">
                <a:solidFill>
                  <a:srgbClr val="FF0000"/>
                </a:solidFill>
              </a:rPr>
              <a:t>        电子表格格式已设定好，填写时请不要改动单元格格式！</a:t>
            </a:r>
            <a:endParaRPr lang="zh-CN" altLang="en-US" sz="4000" b="1">
              <a:solidFill>
                <a:srgbClr val="FF0000"/>
              </a:solidFill>
            </a:endParaRPr>
          </a:p>
          <a:p>
            <a:r>
              <a:rPr lang="zh-CN" altLang="en-US" sz="4000" b="1">
                <a:solidFill>
                  <a:srgbClr val="FF0000"/>
                </a:solidFill>
              </a:rPr>
              <a:t>         表格内请勿保留函数公式！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sp>
        <p:nvSpPr>
          <p:cNvPr id="8" name="云形标注 7"/>
          <p:cNvSpPr/>
          <p:nvPr/>
        </p:nvSpPr>
        <p:spPr>
          <a:xfrm>
            <a:off x="566420" y="1733550"/>
            <a:ext cx="2289175" cy="1170305"/>
          </a:xfrm>
          <a:prstGeom prst="cloudCallout">
            <a:avLst>
              <a:gd name="adj1" fmla="val 27278"/>
              <a:gd name="adj2" fmla="val -65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单位目前在缴职工人数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7092315" y="2201545"/>
            <a:ext cx="216535" cy="348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下箭头 11"/>
          <p:cNvSpPr/>
          <p:nvPr/>
        </p:nvSpPr>
        <p:spPr>
          <a:xfrm>
            <a:off x="8327390" y="2075815"/>
            <a:ext cx="216535" cy="474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形标注 8"/>
          <p:cNvSpPr/>
          <p:nvPr/>
        </p:nvSpPr>
        <p:spPr>
          <a:xfrm>
            <a:off x="6023610" y="537845"/>
            <a:ext cx="3132455" cy="1738630"/>
          </a:xfrm>
          <a:prstGeom prst="wedgeEllipseCallout">
            <a:avLst>
              <a:gd name="adj1" fmla="val -67778"/>
              <a:gd name="adj2" fmla="val 6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调整后所有职工的月缴存金额合计</a:t>
            </a:r>
            <a:endParaRPr lang="zh-CN" altLang="en-US" b="1">
              <a:solidFill>
                <a:srgbClr val="FF0000"/>
              </a:solidFill>
            </a:endParaRPr>
          </a:p>
          <a:p>
            <a:pPr algn="ctr"/>
            <a:r>
              <a:rPr lang="zh-CN" altLang="en-US" b="1">
                <a:solidFill>
                  <a:srgbClr val="FF0000"/>
                </a:solidFill>
              </a:rPr>
              <a:t>（即表格中的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单位缴存额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和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个人缴存额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合计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768465" y="2550160"/>
            <a:ext cx="864235" cy="864235"/>
          </a:xfrm>
          <a:prstGeom prst="round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7957185" y="2550160"/>
            <a:ext cx="956945" cy="864235"/>
          </a:xfrm>
          <a:prstGeom prst="round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加号 14"/>
          <p:cNvSpPr/>
          <p:nvPr/>
        </p:nvSpPr>
        <p:spPr>
          <a:xfrm>
            <a:off x="7632700" y="2853055"/>
            <a:ext cx="288290" cy="2489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云形标注 15"/>
          <p:cNvSpPr/>
          <p:nvPr/>
        </p:nvSpPr>
        <p:spPr>
          <a:xfrm>
            <a:off x="3675380" y="1901825"/>
            <a:ext cx="2592070" cy="1318260"/>
          </a:xfrm>
          <a:prstGeom prst="cloudCallout">
            <a:avLst>
              <a:gd name="adj1" fmla="val 42797"/>
              <a:gd name="adj2" fmla="val -660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填写公积金系统登记的单位名称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5" name="椭圆形标注 4"/>
          <p:cNvSpPr/>
          <p:nvPr/>
        </p:nvSpPr>
        <p:spPr>
          <a:xfrm>
            <a:off x="997585" y="1628775"/>
            <a:ext cx="2016125" cy="1368425"/>
          </a:xfrm>
          <a:prstGeom prst="wedgeEllipseCallout">
            <a:avLst>
              <a:gd name="adj1" fmla="val -58566"/>
              <a:gd name="adj2" fmla="val -53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填写公积金系统登记的单位账号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8" name="圆角矩形标注 17"/>
          <p:cNvSpPr/>
          <p:nvPr/>
        </p:nvSpPr>
        <p:spPr>
          <a:xfrm>
            <a:off x="659130" y="3594735"/>
            <a:ext cx="2353945" cy="1541145"/>
          </a:xfrm>
          <a:prstGeom prst="wedgeRoundRectCallout">
            <a:avLst>
              <a:gd name="adj1" fmla="val -43884"/>
              <a:gd name="adj2" fmla="val -782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b="1">
                <a:solidFill>
                  <a:srgbClr val="FF0000"/>
                </a:solidFill>
              </a:rPr>
              <a:t>填写“姓名”项时，请依照职工的缴存信息保持两者间的一一对应关系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9" name="圆角矩形标注 18"/>
          <p:cNvSpPr/>
          <p:nvPr/>
        </p:nvSpPr>
        <p:spPr>
          <a:xfrm>
            <a:off x="1721485" y="3594735"/>
            <a:ext cx="2304415" cy="1292225"/>
          </a:xfrm>
          <a:prstGeom prst="wedgeRoundRectCallout">
            <a:avLst>
              <a:gd name="adj1" fmla="val -42835"/>
              <a:gd name="adj2" fmla="val -733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填写职工在公积金系统登记的证件号码，并非公积金账号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0" name="圆角矩形标注 19"/>
          <p:cNvSpPr/>
          <p:nvPr/>
        </p:nvSpPr>
        <p:spPr>
          <a:xfrm>
            <a:off x="2090420" y="3729990"/>
            <a:ext cx="2448560" cy="1511935"/>
          </a:xfrm>
          <a:prstGeom prst="wedgeRoundRectCallout">
            <a:avLst>
              <a:gd name="adj1" fmla="val -19087"/>
              <a:gd name="adj2" fmla="val -772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圆角矩形标注 20"/>
          <p:cNvSpPr/>
          <p:nvPr/>
        </p:nvSpPr>
        <p:spPr>
          <a:xfrm>
            <a:off x="1721485" y="3729990"/>
            <a:ext cx="3420745" cy="1882775"/>
          </a:xfrm>
          <a:prstGeom prst="wedgeRoundRectCallout">
            <a:avLst>
              <a:gd name="adj1" fmla="val 19259"/>
              <a:gd name="adj2" fmla="val -759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“上年度月均工资”、“缴存基数”两项以“元”为单位（无需填写“元”字样），可保留两位小数。</a:t>
            </a:r>
            <a:endParaRPr lang="zh-CN" altLang="en-US" b="1">
              <a:solidFill>
                <a:srgbClr val="FF0000"/>
              </a:solidFill>
            </a:endParaRPr>
          </a:p>
          <a:p>
            <a:pPr algn="ctr"/>
            <a:r>
              <a:rPr lang="zh-CN" altLang="en-US" b="1">
                <a:solidFill>
                  <a:srgbClr val="FF0000"/>
                </a:solidFill>
              </a:rPr>
              <a:t>“缴存基数”不得低于2</a:t>
            </a:r>
            <a:r>
              <a:rPr lang="en-US" altLang="zh-CN" b="1">
                <a:solidFill>
                  <a:srgbClr val="FF0000"/>
                </a:solidFill>
              </a:rPr>
              <a:t>3</a:t>
            </a:r>
            <a:r>
              <a:rPr lang="zh-CN" altLang="en-US" b="1">
                <a:solidFill>
                  <a:srgbClr val="FF0000"/>
                </a:solidFill>
              </a:rPr>
              <a:t>00，不可超过</a:t>
            </a:r>
            <a:r>
              <a:rPr lang="en-US" b="1">
                <a:solidFill>
                  <a:srgbClr val="FF0000"/>
                </a:solidFill>
              </a:rPr>
              <a:t>36072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" name="圆角矩形标注 22"/>
          <p:cNvSpPr/>
          <p:nvPr/>
        </p:nvSpPr>
        <p:spPr>
          <a:xfrm>
            <a:off x="4251325" y="3594735"/>
            <a:ext cx="2229485" cy="1292860"/>
          </a:xfrm>
          <a:prstGeom prst="wedgeRoundRectCallout">
            <a:avLst>
              <a:gd name="adj1" fmla="val -15280"/>
              <a:gd name="adj2" fmla="val -73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“单位缴存比例”不低于5，不高于12，取整数，无需录入“%”号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6" name="圆角矩形标注 25"/>
          <p:cNvSpPr/>
          <p:nvPr/>
        </p:nvSpPr>
        <p:spPr>
          <a:xfrm>
            <a:off x="7470140" y="3808730"/>
            <a:ext cx="1512570" cy="864235"/>
          </a:xfrm>
          <a:prstGeom prst="wedgeRoundRectCallout">
            <a:avLst>
              <a:gd name="adj1" fmla="val 1469"/>
              <a:gd name="adj2" fmla="val -1175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圆角矩形标注 24"/>
          <p:cNvSpPr/>
          <p:nvPr/>
        </p:nvSpPr>
        <p:spPr>
          <a:xfrm>
            <a:off x="5566410" y="3594735"/>
            <a:ext cx="3416300" cy="1891030"/>
          </a:xfrm>
          <a:prstGeom prst="wedgeRoundRectCallout">
            <a:avLst>
              <a:gd name="adj1" fmla="val -4144"/>
              <a:gd name="adj2" fmla="val -639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“单位缴存额”和“个人缴存额”两项以元为单位（无需录入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元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），四舍五入取整数。</a:t>
            </a:r>
            <a:endParaRPr lang="zh-CN" altLang="en-US" b="1">
              <a:solidFill>
                <a:srgbClr val="FF0000"/>
              </a:solidFill>
            </a:endParaRPr>
          </a:p>
          <a:p>
            <a:pPr algn="ctr"/>
            <a:r>
              <a:rPr lang="zh-CN" altLang="en-US" b="1">
                <a:solidFill>
                  <a:srgbClr val="FF0000"/>
                </a:solidFill>
              </a:rPr>
              <a:t>建议使用函数计算：=ROUND(缴存基数*缴存比例/100,0）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4" name="圆角矩形标注 23"/>
          <p:cNvSpPr/>
          <p:nvPr/>
        </p:nvSpPr>
        <p:spPr>
          <a:xfrm>
            <a:off x="5292725" y="3729990"/>
            <a:ext cx="2628900" cy="1406525"/>
          </a:xfrm>
          <a:prstGeom prst="wedgeRoundRectCallout">
            <a:avLst>
              <a:gd name="adj1" fmla="val -15542"/>
              <a:gd name="adj2" fmla="val -666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“个人缴存比例”不低于“单位缴存比例”，不高于12，取整数，无需录入“%”号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云形标注 6"/>
          <p:cNvSpPr/>
          <p:nvPr/>
        </p:nvSpPr>
        <p:spPr>
          <a:xfrm>
            <a:off x="1721485" y="1733550"/>
            <a:ext cx="4055110" cy="2694305"/>
          </a:xfrm>
          <a:prstGeom prst="cloudCallout">
            <a:avLst>
              <a:gd name="adj1" fmla="val -43877"/>
              <a:gd name="adj2" fmla="val -54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填写单位末次汇缴年月的次月，填写格式：YYYYMM（如：单位末次汇缴年月202</a:t>
            </a:r>
            <a:r>
              <a:rPr lang="en-US" altLang="zh-CN" b="1">
                <a:solidFill>
                  <a:srgbClr val="FF0000"/>
                </a:solidFill>
              </a:rPr>
              <a:t>2</a:t>
            </a:r>
            <a:r>
              <a:rPr lang="zh-CN" altLang="en-US" b="1">
                <a:solidFill>
                  <a:srgbClr val="FF0000"/>
                </a:solidFill>
              </a:rPr>
              <a:t>07，启用年月则填写202</a:t>
            </a:r>
            <a:r>
              <a:rPr lang="en-US" altLang="zh-CN" b="1">
                <a:solidFill>
                  <a:srgbClr val="FF0000"/>
                </a:solidFill>
              </a:rPr>
              <a:t>2</a:t>
            </a:r>
            <a:r>
              <a:rPr lang="zh-CN" altLang="en-US" b="1">
                <a:solidFill>
                  <a:srgbClr val="FF0000"/>
                </a:solidFill>
              </a:rPr>
              <a:t>08）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bldLvl="0" animBg="1"/>
      <p:bldP spid="6" grpId="0"/>
      <p:bldP spid="6" grpId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9" grpId="1" animBg="1"/>
      <p:bldP spid="10" grpId="1" animBg="1"/>
      <p:bldP spid="12" grpId="1" animBg="1"/>
      <p:bldP spid="13" grpId="1" animBg="1"/>
      <p:bldP spid="14" grpId="1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0" grpId="1" animBg="1"/>
      <p:bldP spid="21" grpId="1" animBg="1"/>
      <p:bldP spid="23" grpId="0" animBg="1"/>
      <p:bldP spid="23" grpId="1" animBg="1"/>
      <p:bldP spid="25" grpId="0" animBg="1"/>
      <p:bldP spid="26" grpId="0" animBg="1"/>
      <p:bldP spid="25" grpId="1" animBg="1"/>
      <p:bldP spid="26" grpId="1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2465705"/>
            <a:ext cx="8229600" cy="1522730"/>
          </a:xfrm>
        </p:spPr>
        <p:txBody>
          <a:bodyPr/>
          <a:p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第二步：网上办理年度调整</a:t>
            </a:r>
            <a:b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表格填写完整后，持有数字证书额单位经办人可登录公积金网上办事大厅（单位版）办理年度调整业务</a:t>
            </a:r>
            <a:endParaRPr lang="zh-CN" altLang="en-US" sz="3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57183"/>
            <a:ext cx="8229600" cy="1143000"/>
          </a:xfrm>
        </p:spPr>
        <p:txBody>
          <a:bodyPr/>
          <a:p>
            <a:r>
              <a:rPr lang="zh-CN" altLang="en-US" sz="4800" b="1">
                <a:solidFill>
                  <a:srgbClr val="FF0000"/>
                </a:solidFill>
              </a:rPr>
              <a:t>注意</a:t>
            </a:r>
            <a:br>
              <a:rPr lang="zh-CN" altLang="en-US" sz="4800" b="1">
                <a:solidFill>
                  <a:srgbClr val="FF0000"/>
                </a:solidFill>
              </a:rPr>
            </a:br>
            <a:r>
              <a:rPr lang="zh-CN" altLang="en-US" sz="4800" b="1">
                <a:solidFill>
                  <a:srgbClr val="FF0000"/>
                </a:solidFill>
              </a:rPr>
              <a:t>若没有公积金数字证书的单位，请预约到柜台办理！</a:t>
            </a:r>
            <a:endParaRPr lang="zh-CN" altLang="en-US" sz="4800" b="1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525" y="-5080"/>
            <a:ext cx="9163050" cy="6868160"/>
          </a:xfrm>
          <a:prstGeom prst="rect">
            <a:avLst/>
          </a:prstGeom>
        </p:spPr>
      </p:pic>
      <p:sp>
        <p:nvSpPr>
          <p:cNvPr id="12" name="圆角矩形 11"/>
          <p:cNvSpPr/>
          <p:nvPr/>
        </p:nvSpPr>
        <p:spPr>
          <a:xfrm>
            <a:off x="3851910" y="44450"/>
            <a:ext cx="648335" cy="360045"/>
          </a:xfrm>
          <a:prstGeom prst="round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4004310" y="1642745"/>
            <a:ext cx="648335" cy="360045"/>
          </a:xfrm>
          <a:prstGeom prst="round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云形 13"/>
          <p:cNvSpPr/>
          <p:nvPr/>
        </p:nvSpPr>
        <p:spPr>
          <a:xfrm>
            <a:off x="5076190" y="476885"/>
            <a:ext cx="3096260" cy="18002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登陆网上办事大厅后，选择缴存业务</a:t>
            </a:r>
            <a:r>
              <a:rPr lang="en-US" altLang="zh-CN" b="1">
                <a:solidFill>
                  <a:srgbClr val="FF0000"/>
                </a:solidFill>
              </a:rPr>
              <a:t>--</a:t>
            </a:r>
            <a:r>
              <a:rPr lang="zh-CN" altLang="en-US" b="1">
                <a:solidFill>
                  <a:srgbClr val="FF0000"/>
                </a:solidFill>
              </a:rPr>
              <a:t>年度缴存调整，进入年度调整操作界面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4" grpId="0" bldLvl="0" animBg="1"/>
      <p:bldP spid="12" grpId="0" bldLvl="0" animBg="1"/>
      <p:bldP spid="13" grpId="0" bldLvl="0" animBg="1"/>
      <p:bldP spid="12" grpId="1" bldLvl="0" animBg="1"/>
      <p:bldP spid="13" grpId="1" bldLvl="0" animBg="1"/>
      <p:bldP spid="14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810" y="1905"/>
            <a:ext cx="9126855" cy="6828155"/>
          </a:xfrm>
          <a:prstGeom prst="rect">
            <a:avLst/>
          </a:prstGeom>
        </p:spPr>
      </p:pic>
      <p:sp>
        <p:nvSpPr>
          <p:cNvPr id="5" name="云形标注 4"/>
          <p:cNvSpPr/>
          <p:nvPr/>
        </p:nvSpPr>
        <p:spPr>
          <a:xfrm>
            <a:off x="4620260" y="831215"/>
            <a:ext cx="2497455" cy="1552575"/>
          </a:xfrm>
          <a:prstGeom prst="cloudCallout">
            <a:avLst>
              <a:gd name="adj1" fmla="val -26506"/>
              <a:gd name="adj2" fmla="val 623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启用年月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按照《调整批处理文件》中的启用年月填写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6" name="云形标注 5"/>
          <p:cNvSpPr/>
          <p:nvPr/>
        </p:nvSpPr>
        <p:spPr>
          <a:xfrm>
            <a:off x="807085" y="1259840"/>
            <a:ext cx="2832100" cy="17189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单位缴存比例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按照《调整批处理文件》中的单位比例填写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云形标注 6"/>
          <p:cNvSpPr/>
          <p:nvPr/>
        </p:nvSpPr>
        <p:spPr>
          <a:xfrm>
            <a:off x="1437005" y="3992880"/>
            <a:ext cx="2818130" cy="1483360"/>
          </a:xfrm>
          <a:prstGeom prst="cloudCallout">
            <a:avLst>
              <a:gd name="adj1" fmla="val -30227"/>
              <a:gd name="adj2" fmla="val -657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养老保险缴存人数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填写单位目前缴养老保险的职工人数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9" name="云形标注 8"/>
          <p:cNvSpPr/>
          <p:nvPr/>
        </p:nvSpPr>
        <p:spPr>
          <a:xfrm>
            <a:off x="5160645" y="1948815"/>
            <a:ext cx="2817495" cy="1461770"/>
          </a:xfrm>
          <a:prstGeom prst="cloudCallout">
            <a:avLst>
              <a:gd name="adj1" fmla="val 24507"/>
              <a:gd name="adj2" fmla="val -666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信息录入完整后，点击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导入</a:t>
            </a:r>
            <a:r>
              <a:rPr lang="en-US" altLang="zh-CN" b="1">
                <a:solidFill>
                  <a:srgbClr val="FF0000"/>
                </a:solidFill>
              </a:rPr>
              <a:t>EXCEL”</a:t>
            </a:r>
            <a:endParaRPr lang="en-US" altLang="zh-CN" b="1">
              <a:solidFill>
                <a:srgbClr val="FF0000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65" y="1084580"/>
            <a:ext cx="7850505" cy="4662805"/>
          </a:xfrm>
          <a:prstGeom prst="rect">
            <a:avLst/>
          </a:prstGeom>
        </p:spPr>
      </p:pic>
      <p:sp>
        <p:nvSpPr>
          <p:cNvPr id="11" name="云形标注 10"/>
          <p:cNvSpPr/>
          <p:nvPr/>
        </p:nvSpPr>
        <p:spPr>
          <a:xfrm>
            <a:off x="1950720" y="2978785"/>
            <a:ext cx="2304415" cy="1440180"/>
          </a:xfrm>
          <a:prstGeom prst="cloudCallout">
            <a:avLst>
              <a:gd name="adj1" fmla="val -48374"/>
              <a:gd name="adj2" fmla="val -86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点击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添加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，选择已做好的《年调批处理文件》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65" y="1260475"/>
            <a:ext cx="8030210" cy="4486910"/>
          </a:xfrm>
          <a:prstGeom prst="rect">
            <a:avLst/>
          </a:prstGeom>
        </p:spPr>
      </p:pic>
      <p:sp>
        <p:nvSpPr>
          <p:cNvPr id="14" name="云形标注 13"/>
          <p:cNvSpPr/>
          <p:nvPr/>
        </p:nvSpPr>
        <p:spPr>
          <a:xfrm>
            <a:off x="2484120" y="2924810"/>
            <a:ext cx="2160270" cy="1152525"/>
          </a:xfrm>
          <a:prstGeom prst="cloudCallout">
            <a:avLst>
              <a:gd name="adj1" fmla="val -16137"/>
              <a:gd name="adj2" fmla="val -834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云形标注 12"/>
          <p:cNvSpPr/>
          <p:nvPr/>
        </p:nvSpPr>
        <p:spPr>
          <a:xfrm>
            <a:off x="2193290" y="2743200"/>
            <a:ext cx="3084830" cy="1522095"/>
          </a:xfrm>
          <a:prstGeom prst="cloudCallout">
            <a:avLst>
              <a:gd name="adj1" fmla="val 36805"/>
              <a:gd name="adj2" fmla="val -55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选择调整文件后，点击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开始上传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，再点击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确认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。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1437005" y="4339590"/>
            <a:ext cx="4895215" cy="10725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注意：</a:t>
            </a:r>
            <a:endParaRPr lang="zh-CN" altLang="en-US" b="1">
              <a:solidFill>
                <a:srgbClr val="FF0000"/>
              </a:solidFill>
            </a:endParaRPr>
          </a:p>
          <a:p>
            <a:pPr algn="ctr"/>
            <a:r>
              <a:rPr lang="zh-CN" altLang="en-US" b="1">
                <a:solidFill>
                  <a:srgbClr val="FF0000"/>
                </a:solidFill>
              </a:rPr>
              <a:t>若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确认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后，系统提示导入的年度调整批处理文件内容有误，请按照系统提示进行修改，修改后再重新操作。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6130" y="2701925"/>
            <a:ext cx="2466975" cy="1428750"/>
          </a:xfrm>
          <a:prstGeom prst="rect">
            <a:avLst/>
          </a:prstGeom>
        </p:spPr>
      </p:pic>
      <p:sp>
        <p:nvSpPr>
          <p:cNvPr id="17" name="云形标注 16"/>
          <p:cNvSpPr/>
          <p:nvPr/>
        </p:nvSpPr>
        <p:spPr>
          <a:xfrm>
            <a:off x="5954395" y="2535555"/>
            <a:ext cx="2616200" cy="1541780"/>
          </a:xfrm>
          <a:prstGeom prst="cloudCallout">
            <a:avLst>
              <a:gd name="adj1" fmla="val -72712"/>
              <a:gd name="adj2" fmla="val 8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恭喜你！弹出这个框后就代表已经导入并验证成功啦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1" grpId="0" bldLvl="0" animBg="1"/>
      <p:bldP spid="11" grpId="2" animBg="1"/>
      <p:bldP spid="14" grpId="0" animBg="1"/>
      <p:bldP spid="13" grpId="0" animBg="1"/>
      <p:bldP spid="15" grpId="0" animBg="1"/>
      <p:bldP spid="15" grpId="1" animBg="1"/>
      <p:bldP spid="13" grpId="1" animBg="1"/>
      <p:bldP spid="14" grpId="1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445" y="30480"/>
            <a:ext cx="9170670" cy="6684010"/>
          </a:xfrm>
          <a:prstGeom prst="rect">
            <a:avLst/>
          </a:prstGeom>
        </p:spPr>
      </p:pic>
      <p:sp>
        <p:nvSpPr>
          <p:cNvPr id="5" name="云形标注 4"/>
          <p:cNvSpPr/>
          <p:nvPr/>
        </p:nvSpPr>
        <p:spPr>
          <a:xfrm>
            <a:off x="5663565" y="2026920"/>
            <a:ext cx="3107055" cy="2159635"/>
          </a:xfrm>
          <a:prstGeom prst="cloudCallout">
            <a:avLst>
              <a:gd name="adj1" fmla="val 50648"/>
              <a:gd name="adj2" fmla="val -55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rgbClr val="FF0000"/>
                </a:solidFill>
              </a:rPr>
              <a:t>返回年调操作界面后，点击</a:t>
            </a:r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确认</a:t>
            </a:r>
            <a:r>
              <a:rPr lang="en-US" altLang="zh-CN" b="1">
                <a:solidFill>
                  <a:srgbClr val="FF0000"/>
                </a:solidFill>
              </a:rPr>
              <a:t>”</a:t>
            </a:r>
            <a:r>
              <a:rPr lang="zh-CN" altLang="en-US" b="1">
                <a:solidFill>
                  <a:srgbClr val="FF0000"/>
                </a:solidFill>
              </a:rPr>
              <a:t>，系统提示操作成功则代表完成了年度调整业务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215" y="2845435"/>
            <a:ext cx="2486025" cy="1657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WPS 演示</Application>
  <PresentationFormat/>
  <Paragraphs>58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1_默认设计模板</vt:lpstr>
      <vt:lpstr>缴存单位网上办理 年度调整操作指引 （请使用幻灯片放映方式浏览）</vt:lpstr>
      <vt:lpstr>第一步：表格填写  《住房公积金年度缴存调整批处理文件》</vt:lpstr>
      <vt:lpstr>PowerPoint 演示文稿</vt:lpstr>
      <vt:lpstr>第二步：网上办理年度调整  表格填写完整后，持有数字证书额单位经办人可登录公积金网上办事大厅（单位版）办理年度调整业务</vt:lpstr>
      <vt:lpstr>注意 若没有公积金数字证书的单位，请预约到柜台办理！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网上办理年度调整</dc:title>
  <dc:creator>Vicon</dc:creator>
  <cp:lastModifiedBy>敖立春</cp:lastModifiedBy>
  <cp:revision>11</cp:revision>
  <dcterms:created xsi:type="dcterms:W3CDTF">2020-06-29T09:32:00Z</dcterms:created>
  <dcterms:modified xsi:type="dcterms:W3CDTF">2022-06-16T07:09:26Z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